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heme/themeOverride2.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heme/themeOverride3.xml" ContentType="application/vnd.openxmlformats-officedocument.themeOverr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35"/>
  </p:notesMasterIdLst>
  <p:sldIdLst>
    <p:sldId id="342" r:id="rId3"/>
    <p:sldId id="397" r:id="rId4"/>
    <p:sldId id="361" r:id="rId5"/>
    <p:sldId id="366" r:id="rId6"/>
    <p:sldId id="367" r:id="rId7"/>
    <p:sldId id="256" r:id="rId8"/>
    <p:sldId id="333" r:id="rId9"/>
    <p:sldId id="335" r:id="rId10"/>
    <p:sldId id="337" r:id="rId11"/>
    <p:sldId id="338" r:id="rId12"/>
    <p:sldId id="340" r:id="rId13"/>
    <p:sldId id="341" r:id="rId14"/>
    <p:sldId id="406" r:id="rId15"/>
    <p:sldId id="385" r:id="rId16"/>
    <p:sldId id="386" r:id="rId17"/>
    <p:sldId id="387" r:id="rId18"/>
    <p:sldId id="388" r:id="rId19"/>
    <p:sldId id="389" r:id="rId20"/>
    <p:sldId id="391" r:id="rId21"/>
    <p:sldId id="392" r:id="rId22"/>
    <p:sldId id="393" r:id="rId23"/>
    <p:sldId id="390" r:id="rId24"/>
    <p:sldId id="407" r:id="rId25"/>
    <p:sldId id="363" r:id="rId26"/>
    <p:sldId id="364" r:id="rId27"/>
    <p:sldId id="398" r:id="rId28"/>
    <p:sldId id="399" r:id="rId29"/>
    <p:sldId id="400" r:id="rId30"/>
    <p:sldId id="403" r:id="rId31"/>
    <p:sldId id="401" r:id="rId32"/>
    <p:sldId id="402" r:id="rId33"/>
    <p:sldId id="405"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0" d="100"/>
          <a:sy n="80" d="100"/>
        </p:scale>
        <p:origin x="-1648"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188"/>
    </p:cViewPr>
  </p:sorterViewPr>
  <p:notesViewPr>
    <p:cSldViewPr snapToGrid="0" snapToObjects="1">
      <p:cViewPr varScale="1">
        <p:scale>
          <a:sx n="53" d="100"/>
          <a:sy n="53" d="100"/>
        </p:scale>
        <p:origin x="2648" y="60"/>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5DC817-75B5-41C7-A2E6-B60E91C7B428}" type="datetimeFigureOut">
              <a:rPr lang="en-US" smtClean="0"/>
              <a:t>6/3/15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8F44A4-F287-401F-AAAD-3B7818B35A41}" type="slidenum">
              <a:rPr lang="en-US" smtClean="0"/>
              <a:t>‹#›</a:t>
            </a:fld>
            <a:endParaRPr lang="en-US"/>
          </a:p>
        </p:txBody>
      </p:sp>
    </p:spTree>
    <p:extLst>
      <p:ext uri="{BB962C8B-B14F-4D97-AF65-F5344CB8AC3E}">
        <p14:creationId xmlns:p14="http://schemas.microsoft.com/office/powerpoint/2010/main" val="485747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B9110C-F2C9-4AD9-AFDE-4F3C329509EE}"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4235862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STEM education is not the complete story. Any worthy STEM education system/program should be aligned with the world of work and its demands for competencies and skills. We want our children to LOVE all things STEM but we want them ready for a world of great professions and experiences. We want them able to code, to put on a hard hat, to teach in a STEM classroom. This requires an elegant STEM Ecosystem that supports this aspiration for all children.</a:t>
            </a:r>
          </a:p>
          <a:p>
            <a:endParaRPr lang="en-US" dirty="0"/>
          </a:p>
        </p:txBody>
      </p:sp>
      <p:sp>
        <p:nvSpPr>
          <p:cNvPr id="4" name="Slide Number Placeholder 3"/>
          <p:cNvSpPr>
            <a:spLocks noGrp="1"/>
          </p:cNvSpPr>
          <p:nvPr>
            <p:ph type="sldNum" sz="quarter" idx="10"/>
          </p:nvPr>
        </p:nvSpPr>
        <p:spPr/>
        <p:txBody>
          <a:bodyPr/>
          <a:lstStyle/>
          <a:p>
            <a:fld id="{B68F44A4-F287-401F-AAAD-3B7818B35A41}" type="slidenum">
              <a:rPr lang="en-US" smtClean="0"/>
              <a:t>10</a:t>
            </a:fld>
            <a:endParaRPr lang="en-US"/>
          </a:p>
        </p:txBody>
      </p:sp>
    </p:spTree>
    <p:extLst>
      <p:ext uri="{BB962C8B-B14F-4D97-AF65-F5344CB8AC3E}">
        <p14:creationId xmlns:p14="http://schemas.microsoft.com/office/powerpoint/2010/main" val="1662134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E86FD85-7041-43E8-A23C-163A2941E5D7}" type="slidenum">
              <a:rPr lang="en-US" altLang="en-US"/>
              <a:pPr/>
              <a:t>11</a:t>
            </a:fld>
            <a:endParaRPr lang="en-US" altLang="en-US"/>
          </a:p>
        </p:txBody>
      </p:sp>
      <p:sp>
        <p:nvSpPr>
          <p:cNvPr id="3993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0" hangingPunct="0"/>
            <a:fld id="{41EE660E-D7E6-4506-98E7-CA92D113691C}" type="slidenum">
              <a:rPr lang="en-US" altLang="en-US" sz="1200">
                <a:ea typeface="ＭＳ Ｐゴシック" pitchFamily="34" charset="-128"/>
              </a:rPr>
              <a:pPr algn="r" eaLnBrk="0" hangingPunct="0"/>
              <a:t>11</a:t>
            </a:fld>
            <a:endParaRPr lang="en-US" altLang="en-US" sz="1200">
              <a:ea typeface="ＭＳ Ｐゴシック" pitchFamily="34" charset="-128"/>
            </a:endParaRPr>
          </a:p>
        </p:txBody>
      </p:sp>
      <p:sp>
        <p:nvSpPr>
          <p:cNvPr id="39939" name="Rectangle 2"/>
          <p:cNvSpPr>
            <a:spLocks noGrp="1" noRot="1" noChangeAspect="1" noChangeArrowheads="1" noTextEdit="1"/>
          </p:cNvSpPr>
          <p:nvPr>
            <p:ph type="sldImg"/>
          </p:nvPr>
        </p:nvSpPr>
        <p:spPr>
          <a:xfrm>
            <a:off x="842963" y="241300"/>
            <a:ext cx="5235575" cy="3925888"/>
          </a:xfrm>
          <a:ln/>
        </p:spPr>
      </p:sp>
      <p:sp>
        <p:nvSpPr>
          <p:cNvPr id="39940" name="Rectangle 3"/>
          <p:cNvSpPr>
            <a:spLocks noGrp="1" noChangeArrowheads="1"/>
          </p:cNvSpPr>
          <p:nvPr>
            <p:ph type="body" idx="1"/>
          </p:nvPr>
        </p:nvSpPr>
        <p:spPr>
          <a:xfrm>
            <a:off x="395288" y="4306888"/>
            <a:ext cx="5989637" cy="4183062"/>
          </a:xfrm>
        </p:spPr>
        <p:txBody>
          <a:bodyPr lIns="91435" tIns="45717" rIns="91435" bIns="45717"/>
          <a:lstStyle/>
          <a:p>
            <a:pPr marL="0" indent="0">
              <a:buNone/>
            </a:pPr>
            <a:endParaRPr lang="en-US" sz="1200" dirty="0" smtClean="0"/>
          </a:p>
          <a:p>
            <a:pPr marL="0" indent="0">
              <a:buNone/>
            </a:pPr>
            <a:r>
              <a:rPr lang="en-US" sz="1200" dirty="0" smtClean="0"/>
              <a:t>Children come to their own lives with a variety of learning styles and constraints. Meeting their needs and providing a quality and sustained STEM education means that the nature of the education has to have multiple modalities of engagement.</a:t>
            </a:r>
          </a:p>
          <a:p>
            <a:pPr marL="0" indent="0">
              <a:buNone/>
            </a:pPr>
            <a:r>
              <a:rPr lang="en-US" sz="1200" dirty="0" smtClean="0"/>
              <a:t>Fab Labs, Museum design squads, 4H robotics and many more in the out of school space are now helping schools to understand what is possible for all students. You are all the evidence of the emergence of this kind of collaboration/ecosystem.</a:t>
            </a:r>
          </a:p>
          <a:p>
            <a:pPr defTabSz="454025">
              <a:lnSpc>
                <a:spcPct val="80000"/>
              </a:lnSpc>
              <a:spcBef>
                <a:spcPct val="0"/>
              </a:spcBef>
            </a:pPr>
            <a:endParaRPr lang="en-US" altLang="en-US" dirty="0"/>
          </a:p>
        </p:txBody>
      </p:sp>
    </p:spTree>
    <p:extLst>
      <p:ext uri="{BB962C8B-B14F-4D97-AF65-F5344CB8AC3E}">
        <p14:creationId xmlns:p14="http://schemas.microsoft.com/office/powerpoint/2010/main" val="2616668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8F44A4-F287-401F-AAAD-3B7818B35A41}" type="slidenum">
              <a:rPr lang="en-US" smtClean="0"/>
              <a:t>12</a:t>
            </a:fld>
            <a:endParaRPr lang="en-US"/>
          </a:p>
        </p:txBody>
      </p:sp>
    </p:spTree>
    <p:extLst>
      <p:ext uri="{BB962C8B-B14F-4D97-AF65-F5344CB8AC3E}">
        <p14:creationId xmlns:p14="http://schemas.microsoft.com/office/powerpoint/2010/main" val="11663538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8F44A4-F287-401F-AAAD-3B7818B35A41}" type="slidenum">
              <a:rPr lang="en-US" smtClean="0"/>
              <a:t>13</a:t>
            </a:fld>
            <a:endParaRPr lang="en-US"/>
          </a:p>
        </p:txBody>
      </p:sp>
    </p:spTree>
    <p:extLst>
      <p:ext uri="{BB962C8B-B14F-4D97-AF65-F5344CB8AC3E}">
        <p14:creationId xmlns:p14="http://schemas.microsoft.com/office/powerpoint/2010/main" val="3757559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032" y="697832"/>
            <a:ext cx="4572000" cy="342900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9B9110C-F2C9-4AD9-AFDE-4F3C329509EE}"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644044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take for a minute these different worlds</a:t>
            </a:r>
            <a:r>
              <a:rPr lang="en-US" baseline="0" dirty="0" smtClean="0"/>
              <a:t> of after-school education, run by schools, higher </a:t>
            </a:r>
            <a:r>
              <a:rPr lang="en-US" baseline="0" dirty="0" err="1" smtClean="0"/>
              <a:t>ed</a:t>
            </a:r>
            <a:r>
              <a:rPr lang="en-US" baseline="0" dirty="0" smtClean="0"/>
              <a:t>, community organizations like Ys or Boys and Girls Clubs, 4H or Ag extension</a:t>
            </a:r>
          </a:p>
          <a:p>
            <a:endParaRPr lang="en-US" baseline="0" dirty="0" smtClean="0"/>
          </a:p>
          <a:p>
            <a:r>
              <a:rPr lang="en-US" baseline="0" dirty="0" smtClean="0"/>
              <a:t>Look at informal education like the Casper Children’s Science Museum, maybe the national parks.</a:t>
            </a:r>
          </a:p>
          <a:p>
            <a:endParaRPr lang="en-US" baseline="0" dirty="0" smtClean="0"/>
          </a:p>
          <a:p>
            <a:r>
              <a:rPr lang="en-US" baseline="0" dirty="0" smtClean="0"/>
              <a:t>And formal education—schools and school districts</a:t>
            </a:r>
            <a:endParaRPr lang="en-US" dirty="0"/>
          </a:p>
        </p:txBody>
      </p:sp>
      <p:sp>
        <p:nvSpPr>
          <p:cNvPr id="4" name="Slide Number Placeholder 3"/>
          <p:cNvSpPr>
            <a:spLocks noGrp="1"/>
          </p:cNvSpPr>
          <p:nvPr>
            <p:ph type="sldNum" sz="quarter" idx="10"/>
          </p:nvPr>
        </p:nvSpPr>
        <p:spPr/>
        <p:txBody>
          <a:bodyPr/>
          <a:lstStyle/>
          <a:p>
            <a:fld id="{99B9110C-F2C9-4AD9-AFDE-4F3C329509EE}"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948929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imagine them coming</a:t>
            </a:r>
            <a:r>
              <a:rPr lang="en-US" baseline="0" dirty="0" smtClean="0"/>
              <a:t> together, to see areas of overlap….</a:t>
            </a:r>
            <a:endParaRPr lang="en-US" dirty="0"/>
          </a:p>
        </p:txBody>
      </p:sp>
      <p:sp>
        <p:nvSpPr>
          <p:cNvPr id="4" name="Slide Number Placeholder 3"/>
          <p:cNvSpPr>
            <a:spLocks noGrp="1"/>
          </p:cNvSpPr>
          <p:nvPr>
            <p:ph type="sldNum" sz="quarter" idx="10"/>
          </p:nvPr>
        </p:nvSpPr>
        <p:spPr/>
        <p:txBody>
          <a:bodyPr/>
          <a:lstStyle/>
          <a:p>
            <a:fld id="{99B9110C-F2C9-4AD9-AFDE-4F3C329509EE}"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2590938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kern="1200" dirty="0" smtClean="0">
                <a:solidFill>
                  <a:schemeClr val="tx1"/>
                </a:solidFill>
                <a:effectLst/>
                <a:latin typeface="+mn-lt"/>
                <a:ea typeface="+mn-ea"/>
                <a:cs typeface="+mn-cs"/>
              </a:rPr>
              <a:t>STEM learning ecosystems have the potential to:</a:t>
            </a:r>
          </a:p>
          <a:p>
            <a:pPr rtl="0"/>
            <a:endParaRPr lang="en-US" sz="1200" kern="1200" dirty="0" smtClean="0">
              <a:solidFill>
                <a:schemeClr val="tx1"/>
              </a:solidFill>
              <a:effectLst/>
              <a:latin typeface="+mn-lt"/>
              <a:ea typeface="+mn-ea"/>
              <a:cs typeface="+mn-cs"/>
            </a:endParaRPr>
          </a:p>
          <a:p>
            <a:pPr rtl="0"/>
            <a:r>
              <a:rPr lang="en-US" sz="1200" kern="1200" dirty="0" smtClean="0">
                <a:solidFill>
                  <a:schemeClr val="tx1"/>
                </a:solidFill>
                <a:effectLst/>
                <a:latin typeface="+mn-lt"/>
                <a:ea typeface="+mn-ea"/>
                <a:cs typeface="+mn-cs"/>
              </a:rPr>
              <a:t>Build children’s scientific practice skills and knowledge through multiple exposures and experiences, including those in which children have the freedom to make and learn from mistakes as part of scientific tinkering and experimentation</a:t>
            </a:r>
          </a:p>
          <a:p>
            <a:pPr rtl="0"/>
            <a:endParaRPr lang="en-US" sz="1200" kern="1200" dirty="0" smtClean="0">
              <a:solidFill>
                <a:schemeClr val="tx1"/>
              </a:solidFill>
              <a:effectLst/>
              <a:latin typeface="+mn-lt"/>
              <a:ea typeface="+mn-ea"/>
              <a:cs typeface="+mn-cs"/>
            </a:endParaRPr>
          </a:p>
          <a:p>
            <a:pPr rtl="0"/>
            <a:r>
              <a:rPr lang="en-US" sz="1200" kern="1200" dirty="0" smtClean="0">
                <a:solidFill>
                  <a:schemeClr val="tx1"/>
                </a:solidFill>
                <a:effectLst/>
                <a:latin typeface="+mn-lt"/>
                <a:ea typeface="+mn-ea"/>
                <a:cs typeface="+mn-cs"/>
              </a:rPr>
              <a:t>Implement creative and diverse methods of assessment, equipping young people with certifications, badges, portfolios or other proof points demonstrating mastery of skills and knowledge that are understood and respected in diverse environments</a:t>
            </a:r>
          </a:p>
          <a:p>
            <a:pPr rtl="0"/>
            <a:endParaRPr lang="en-US" sz="1200" kern="1200" dirty="0" smtClean="0">
              <a:solidFill>
                <a:schemeClr val="tx1"/>
              </a:solidFill>
              <a:effectLst/>
              <a:latin typeface="+mn-lt"/>
              <a:ea typeface="+mn-ea"/>
              <a:cs typeface="+mn-cs"/>
            </a:endParaRPr>
          </a:p>
          <a:p>
            <a:pPr rtl="0"/>
            <a:r>
              <a:rPr lang="en-US" sz="1200" kern="1200" dirty="0" smtClean="0">
                <a:solidFill>
                  <a:schemeClr val="tx1"/>
                </a:solidFill>
                <a:effectLst/>
                <a:latin typeface="+mn-lt"/>
                <a:ea typeface="+mn-ea"/>
                <a:cs typeface="+mn-cs"/>
              </a:rPr>
              <a:t>Theme-based learning--Spark and nurture children’s interest in and enthusiasm for STEM over time, by not only bringing science lessons to life in STEM-rich learning but by connecting</a:t>
            </a:r>
            <a:r>
              <a:rPr lang="en-US" sz="1200" kern="1200" baseline="0" dirty="0" smtClean="0">
                <a:solidFill>
                  <a:schemeClr val="tx1"/>
                </a:solidFill>
                <a:effectLst/>
                <a:latin typeface="+mn-lt"/>
                <a:ea typeface="+mn-ea"/>
                <a:cs typeface="+mn-cs"/>
              </a:rPr>
              <a:t> environments </a:t>
            </a:r>
            <a:r>
              <a:rPr lang="en-US" sz="1200" kern="1200" dirty="0" smtClean="0">
                <a:solidFill>
                  <a:schemeClr val="tx1"/>
                </a:solidFill>
                <a:effectLst/>
                <a:latin typeface="+mn-lt"/>
                <a:ea typeface="+mn-ea"/>
                <a:cs typeface="+mn-cs"/>
              </a:rPr>
              <a:t>like museum exhibits, biology labs, recording studios, and marine research vessels, but also exposing children to STEM professionals and a variety of STEM career options</a:t>
            </a:r>
          </a:p>
          <a:p>
            <a:pPr rtl="0"/>
            <a:endParaRPr lang="en-US" sz="1200" kern="1200" dirty="0" smtClean="0">
              <a:solidFill>
                <a:schemeClr val="tx1"/>
              </a:solidFill>
              <a:effectLst/>
              <a:latin typeface="+mn-lt"/>
              <a:ea typeface="+mn-ea"/>
              <a:cs typeface="+mn-cs"/>
            </a:endParaRPr>
          </a:p>
          <a:p>
            <a:pPr rtl="0"/>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9B9110C-F2C9-4AD9-AFDE-4F3C329509EE}"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1812462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kern="1200" dirty="0" smtClean="0">
                <a:solidFill>
                  <a:schemeClr val="tx1"/>
                </a:solidFill>
                <a:effectLst/>
                <a:latin typeface="+mn-lt"/>
                <a:ea typeface="+mn-ea"/>
                <a:cs typeface="+mn-cs"/>
              </a:rPr>
              <a:t>STEM learning ecosystems have the potential to:</a:t>
            </a:r>
          </a:p>
          <a:p>
            <a:pPr rtl="0"/>
            <a:endParaRPr lang="en-US" sz="1200" kern="1200" dirty="0" smtClean="0">
              <a:solidFill>
                <a:schemeClr val="tx1"/>
              </a:solidFill>
              <a:effectLst/>
              <a:latin typeface="+mn-lt"/>
              <a:ea typeface="+mn-ea"/>
              <a:cs typeface="+mn-cs"/>
            </a:endParaRPr>
          </a:p>
          <a:p>
            <a:pPr rtl="0"/>
            <a:r>
              <a:rPr lang="en-US" sz="1200" kern="1200" dirty="0" smtClean="0">
                <a:solidFill>
                  <a:schemeClr val="tx1"/>
                </a:solidFill>
                <a:effectLst/>
                <a:latin typeface="+mn-lt"/>
                <a:ea typeface="+mn-ea"/>
                <a:cs typeface="+mn-cs"/>
              </a:rPr>
              <a:t>When you get all three,</a:t>
            </a:r>
            <a:r>
              <a:rPr lang="en-US" sz="1200" kern="1200" baseline="0" dirty="0" smtClean="0">
                <a:solidFill>
                  <a:schemeClr val="tx1"/>
                </a:solidFill>
                <a:effectLst/>
                <a:latin typeface="+mn-lt"/>
                <a:ea typeface="+mn-ea"/>
                <a:cs typeface="+mn-cs"/>
              </a:rPr>
              <a:t> you:</a:t>
            </a:r>
          </a:p>
          <a:p>
            <a:pPr rtl="0"/>
            <a:endParaRPr lang="en-US" sz="1200" kern="1200" baseline="0" dirty="0" smtClean="0">
              <a:solidFill>
                <a:schemeClr val="tx1"/>
              </a:solidFill>
              <a:effectLst/>
              <a:latin typeface="+mn-lt"/>
              <a:ea typeface="+mn-ea"/>
              <a:cs typeface="+mn-cs"/>
            </a:endParaRPr>
          </a:p>
          <a:p>
            <a:pPr rtl="0"/>
            <a:r>
              <a:rPr lang="en-US" sz="1200" kern="1200" dirty="0" smtClean="0">
                <a:solidFill>
                  <a:schemeClr val="tx1"/>
                </a:solidFill>
                <a:effectLst/>
                <a:latin typeface="+mn-lt"/>
                <a:ea typeface="+mn-ea"/>
                <a:cs typeface="+mn-cs"/>
              </a:rPr>
              <a:t>Enable children’s understanding of cross-cutting concepts to unfold and deepen in intentionally connected ways over time and across settings </a:t>
            </a:r>
          </a:p>
          <a:p>
            <a:pPr rtl="0"/>
            <a:endParaRPr lang="en-US" sz="1200" kern="1200" dirty="0" smtClean="0">
              <a:solidFill>
                <a:schemeClr val="tx1"/>
              </a:solidFill>
              <a:effectLst/>
              <a:latin typeface="+mn-lt"/>
              <a:ea typeface="+mn-ea"/>
              <a:cs typeface="+mn-cs"/>
            </a:endParaRPr>
          </a:p>
          <a:p>
            <a:pPr rtl="0"/>
            <a:r>
              <a:rPr lang="en-US" sz="1200" kern="1200" dirty="0" smtClean="0">
                <a:solidFill>
                  <a:schemeClr val="tx1"/>
                </a:solidFill>
                <a:effectLst/>
                <a:latin typeface="+mn-lt"/>
                <a:ea typeface="+mn-ea"/>
                <a:cs typeface="+mn-cs"/>
              </a:rPr>
              <a:t>Ensure that children build complex skills, including how to exercise their own agency, solve real-world problems, build relationships with adults and </a:t>
            </a:r>
          </a:p>
          <a:p>
            <a:pPr rtl="0"/>
            <a:r>
              <a:rPr lang="en-US" sz="1200" kern="1200" dirty="0" smtClean="0">
                <a:solidFill>
                  <a:schemeClr val="tx1"/>
                </a:solidFill>
                <a:effectLst/>
                <a:latin typeface="+mn-lt"/>
                <a:ea typeface="+mn-ea"/>
                <a:cs typeface="+mn-cs"/>
              </a:rPr>
              <a:t>peers, and test out their own leadership and teamwork capabilities as they experience STEM learning connected across different environments</a:t>
            </a:r>
          </a:p>
          <a:p>
            <a:pPr rtl="0"/>
            <a:endParaRPr lang="en-US" sz="1200" kern="1200" dirty="0" smtClean="0">
              <a:solidFill>
                <a:schemeClr val="tx1"/>
              </a:solidFill>
              <a:effectLst/>
              <a:latin typeface="+mn-lt"/>
              <a:ea typeface="+mn-ea"/>
              <a:cs typeface="+mn-cs"/>
            </a:endParaRPr>
          </a:p>
          <a:p>
            <a:pPr rtl="0"/>
            <a:r>
              <a:rPr lang="en-US" sz="1200" kern="1200" dirty="0" smtClean="0">
                <a:solidFill>
                  <a:schemeClr val="tx1"/>
                </a:solidFill>
                <a:effectLst/>
                <a:latin typeface="+mn-lt"/>
                <a:ea typeface="+mn-ea"/>
                <a:cs typeface="+mn-cs"/>
              </a:rPr>
              <a:t>Intentionally support those youth historically under-represented in STEM including girls, linguistic and racial minorities, and economically disadvantaged young people, to foster diverse and inter-connected STEM learning experiences</a:t>
            </a:r>
          </a:p>
          <a:p>
            <a:pPr rtl="0"/>
            <a:endParaRPr lang="en-US" sz="1200" kern="1200" dirty="0" smtClean="0">
              <a:solidFill>
                <a:schemeClr val="tx1"/>
              </a:solidFill>
              <a:effectLst/>
              <a:latin typeface="+mn-lt"/>
              <a:ea typeface="+mn-ea"/>
              <a:cs typeface="+mn-cs"/>
            </a:endParaRPr>
          </a:p>
          <a:p>
            <a:pPr rtl="0"/>
            <a:r>
              <a:rPr lang="en-US" sz="1200" kern="1200" dirty="0" smtClean="0">
                <a:solidFill>
                  <a:schemeClr val="tx1"/>
                </a:solidFill>
                <a:effectLst/>
                <a:latin typeface="+mn-lt"/>
                <a:ea typeface="+mn-ea"/>
                <a:cs typeface="+mn-cs"/>
              </a:rPr>
              <a:t>Increase understanding and build capacity among parents and caregivers to support their children’s learning by ensuring they receive consistent </a:t>
            </a:r>
          </a:p>
          <a:p>
            <a:pPr rtl="0"/>
            <a:r>
              <a:rPr lang="en-US" sz="1200" kern="1200" dirty="0" smtClean="0">
                <a:solidFill>
                  <a:schemeClr val="tx1"/>
                </a:solidFill>
                <a:effectLst/>
                <a:latin typeface="+mn-lt"/>
                <a:ea typeface="+mn-ea"/>
                <a:cs typeface="+mn-cs"/>
              </a:rPr>
              <a:t>messaging, guidance and resources from multiple, diverse learning settings</a:t>
            </a:r>
          </a:p>
          <a:p>
            <a:endParaRPr lang="en-US" dirty="0"/>
          </a:p>
        </p:txBody>
      </p:sp>
      <p:sp>
        <p:nvSpPr>
          <p:cNvPr id="4" name="Slide Number Placeholder 3"/>
          <p:cNvSpPr>
            <a:spLocks noGrp="1"/>
          </p:cNvSpPr>
          <p:nvPr>
            <p:ph type="sldNum" sz="quarter" idx="10"/>
          </p:nvPr>
        </p:nvSpPr>
        <p:spPr/>
        <p:txBody>
          <a:bodyPr/>
          <a:lstStyle/>
          <a:p>
            <a:fld id="{99B9110C-F2C9-4AD9-AFDE-4F3C329509EE}"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0261203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Hope some of you will leave today resolved to build</a:t>
            </a:r>
            <a:r>
              <a:rPr lang="en-US" baseline="0" dirty="0" smtClean="0"/>
              <a:t> on these attributes to cultivate ecosystems in your own community.</a:t>
            </a:r>
          </a:p>
          <a:p>
            <a:endParaRPr lang="en-US" baseline="0" dirty="0" smtClean="0"/>
          </a:p>
          <a:p>
            <a:r>
              <a:rPr lang="en-US" baseline="0" dirty="0" smtClean="0"/>
              <a:t>They are coalitions, but they are typically anchored by strong leaders who have a vision for collaboration and bring other people into or under that vision.</a:t>
            </a:r>
          </a:p>
          <a:p>
            <a:endParaRPr lang="en-US" baseline="0" dirty="0" smtClean="0"/>
          </a:p>
          <a:p>
            <a:r>
              <a:rPr lang="en-US" baseline="0" dirty="0" smtClean="0"/>
              <a:t>To bring people to the table, they think about what each person needs.</a:t>
            </a:r>
          </a:p>
          <a:p>
            <a:endParaRPr lang="en-US" baseline="0" dirty="0" smtClean="0"/>
          </a:p>
          <a:p>
            <a:r>
              <a:rPr lang="en-US" baseline="0" dirty="0" smtClean="0"/>
              <a:t>And they are opportunistic and nimble—they follow the money to some extent, and they follow opportunities—if a person they know is at a local glass factory, they develop a curriculum based on glass—in Corning NY, the girl scout troop worked on an entire curriculum on Explosions.</a:t>
            </a:r>
            <a:endParaRPr lang="en-US" dirty="0"/>
          </a:p>
        </p:txBody>
      </p:sp>
      <p:sp>
        <p:nvSpPr>
          <p:cNvPr id="4" name="Slide Number Placeholder 3"/>
          <p:cNvSpPr>
            <a:spLocks noGrp="1"/>
          </p:cNvSpPr>
          <p:nvPr>
            <p:ph type="sldNum" sz="quarter" idx="10"/>
          </p:nvPr>
        </p:nvSpPr>
        <p:spPr/>
        <p:txBody>
          <a:bodyPr/>
          <a:lstStyle/>
          <a:p>
            <a:fld id="{99B9110C-F2C9-4AD9-AFDE-4F3C329509EE}"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879071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a:p>
            <a:endParaRPr lang="en-US" baseline="0" dirty="0" smtClean="0"/>
          </a:p>
        </p:txBody>
      </p:sp>
      <p:sp>
        <p:nvSpPr>
          <p:cNvPr id="4" name="Slide Number Placeholder 3"/>
          <p:cNvSpPr>
            <a:spLocks noGrp="1"/>
          </p:cNvSpPr>
          <p:nvPr>
            <p:ph type="sldNum" sz="quarter" idx="10"/>
          </p:nvPr>
        </p:nvSpPr>
        <p:spPr/>
        <p:txBody>
          <a:bodyPr/>
          <a:lstStyle/>
          <a:p>
            <a:fld id="{99B9110C-F2C9-4AD9-AFDE-4F3C329509EE}"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41910789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Common strategies</a:t>
            </a:r>
            <a:r>
              <a:rPr lang="en-US" baseline="0" dirty="0" smtClean="0"/>
              <a:t> across ecosystems that involve after-school, formal education and STEM-rich institutions</a:t>
            </a:r>
            <a:endParaRPr lang="en-US" dirty="0"/>
          </a:p>
        </p:txBody>
      </p:sp>
      <p:sp>
        <p:nvSpPr>
          <p:cNvPr id="4" name="Slide Number Placeholder 3"/>
          <p:cNvSpPr>
            <a:spLocks noGrp="1"/>
          </p:cNvSpPr>
          <p:nvPr>
            <p:ph type="sldNum" sz="quarter" idx="10"/>
          </p:nvPr>
        </p:nvSpPr>
        <p:spPr/>
        <p:txBody>
          <a:bodyPr/>
          <a:lstStyle/>
          <a:p>
            <a:fld id="{99B9110C-F2C9-4AD9-AFDE-4F3C329509EE}"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511524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B9110C-F2C9-4AD9-AFDE-4F3C329509EE}"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4950884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B9110C-F2C9-4AD9-AFDE-4F3C329509EE}"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9348587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B9110C-F2C9-4AD9-AFDE-4F3C329509EE}"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6059260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B9110C-F2C9-4AD9-AFDE-4F3C329509EE}"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8916683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8F44A4-F287-401F-AAAD-3B7818B35A41}" type="slidenum">
              <a:rPr lang="en-US" smtClean="0"/>
              <a:t>25</a:t>
            </a:fld>
            <a:endParaRPr lang="en-US"/>
          </a:p>
        </p:txBody>
      </p:sp>
    </p:spTree>
    <p:extLst>
      <p:ext uri="{BB962C8B-B14F-4D97-AF65-F5344CB8AC3E}">
        <p14:creationId xmlns:p14="http://schemas.microsoft.com/office/powerpoint/2010/main" val="33648024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8F44A4-F287-401F-AAAD-3B7818B35A41}" type="slidenum">
              <a:rPr lang="en-US" smtClean="0"/>
              <a:t>26</a:t>
            </a:fld>
            <a:endParaRPr lang="en-US"/>
          </a:p>
        </p:txBody>
      </p:sp>
    </p:spTree>
    <p:extLst>
      <p:ext uri="{BB962C8B-B14F-4D97-AF65-F5344CB8AC3E}">
        <p14:creationId xmlns:p14="http://schemas.microsoft.com/office/powerpoint/2010/main" val="32595039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8F44A4-F287-401F-AAAD-3B7818B35A41}" type="slidenum">
              <a:rPr lang="en-US" smtClean="0"/>
              <a:t>27</a:t>
            </a:fld>
            <a:endParaRPr lang="en-US"/>
          </a:p>
        </p:txBody>
      </p:sp>
    </p:spTree>
    <p:extLst>
      <p:ext uri="{BB962C8B-B14F-4D97-AF65-F5344CB8AC3E}">
        <p14:creationId xmlns:p14="http://schemas.microsoft.com/office/powerpoint/2010/main" val="1388615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8F44A4-F287-401F-AAAD-3B7818B35A41}" type="slidenum">
              <a:rPr lang="en-US" smtClean="0"/>
              <a:t>28</a:t>
            </a:fld>
            <a:endParaRPr lang="en-US"/>
          </a:p>
        </p:txBody>
      </p:sp>
    </p:spTree>
    <p:extLst>
      <p:ext uri="{BB962C8B-B14F-4D97-AF65-F5344CB8AC3E}">
        <p14:creationId xmlns:p14="http://schemas.microsoft.com/office/powerpoint/2010/main" val="12818532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8F44A4-F287-401F-AAAD-3B7818B35A41}" type="slidenum">
              <a:rPr lang="en-US" smtClean="0"/>
              <a:t>29</a:t>
            </a:fld>
            <a:endParaRPr lang="en-US"/>
          </a:p>
        </p:txBody>
      </p:sp>
    </p:spTree>
    <p:extLst>
      <p:ext uri="{BB962C8B-B14F-4D97-AF65-F5344CB8AC3E}">
        <p14:creationId xmlns:p14="http://schemas.microsoft.com/office/powerpoint/2010/main" val="2714032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8F44A4-F287-401F-AAAD-3B7818B35A41}" type="slidenum">
              <a:rPr lang="en-US" smtClean="0"/>
              <a:t>3</a:t>
            </a:fld>
            <a:endParaRPr lang="en-US"/>
          </a:p>
        </p:txBody>
      </p:sp>
    </p:spTree>
    <p:extLst>
      <p:ext uri="{BB962C8B-B14F-4D97-AF65-F5344CB8AC3E}">
        <p14:creationId xmlns:p14="http://schemas.microsoft.com/office/powerpoint/2010/main" val="20649854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8F44A4-F287-401F-AAAD-3B7818B35A41}" type="slidenum">
              <a:rPr lang="en-US" smtClean="0"/>
              <a:t>30</a:t>
            </a:fld>
            <a:endParaRPr lang="en-US"/>
          </a:p>
        </p:txBody>
      </p:sp>
    </p:spTree>
    <p:extLst>
      <p:ext uri="{BB962C8B-B14F-4D97-AF65-F5344CB8AC3E}">
        <p14:creationId xmlns:p14="http://schemas.microsoft.com/office/powerpoint/2010/main" val="40975136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8F44A4-F287-401F-AAAD-3B7818B35A41}" type="slidenum">
              <a:rPr lang="en-US" smtClean="0"/>
              <a:t>31</a:t>
            </a:fld>
            <a:endParaRPr lang="en-US"/>
          </a:p>
        </p:txBody>
      </p:sp>
    </p:spTree>
    <p:extLst>
      <p:ext uri="{BB962C8B-B14F-4D97-AF65-F5344CB8AC3E}">
        <p14:creationId xmlns:p14="http://schemas.microsoft.com/office/powerpoint/2010/main" val="12666914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6"/>
          <p:cNvSpPr>
            <a:spLocks noGrp="1"/>
          </p:cNvSpPr>
          <p:nvPr>
            <p:ph type="sldNum" sz="quarter" idx="5"/>
          </p:nvPr>
        </p:nvSpPr>
        <p:spPr>
          <a:noFill/>
        </p:spPr>
        <p:txBody>
          <a:bodyPr/>
          <a:lstStyle/>
          <a:p>
            <a:fld id="{1B3AA134-DB91-4FBF-8EE9-1CE24DF769FD}" type="slidenum">
              <a:rPr lang="en-US" smtClean="0"/>
              <a:pPr/>
              <a:t>32</a:t>
            </a:fld>
            <a:endParaRPr lang="en-US" dirty="0" smtClean="0"/>
          </a:p>
        </p:txBody>
      </p:sp>
      <p:sp>
        <p:nvSpPr>
          <p:cNvPr id="18435" name="Rectangle 2"/>
          <p:cNvSpPr>
            <a:spLocks noGrp="1" noRot="1" noChangeAspect="1" noTextEdit="1"/>
          </p:cNvSpPr>
          <p:nvPr>
            <p:ph type="sldImg"/>
          </p:nvPr>
        </p:nvSpPr>
        <p:spPr bwMode="auto">
          <a:noFill/>
          <a:ln>
            <a:solidFill>
              <a:srgbClr val="000000"/>
            </a:solidFill>
            <a:miter lim="800000"/>
            <a:headEnd/>
            <a:tailEnd/>
          </a:ln>
        </p:spPr>
      </p:sp>
      <p:sp>
        <p:nvSpPr>
          <p:cNvPr id="18436" name="Rectangle 3"/>
          <p:cNvSpPr>
            <a:spLocks noGrp="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4268528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8F44A4-F287-401F-AAAD-3B7818B35A41}" type="slidenum">
              <a:rPr lang="en-US" smtClean="0"/>
              <a:t>4</a:t>
            </a:fld>
            <a:endParaRPr lang="en-US"/>
          </a:p>
        </p:txBody>
      </p:sp>
    </p:spTree>
    <p:extLst>
      <p:ext uri="{BB962C8B-B14F-4D97-AF65-F5344CB8AC3E}">
        <p14:creationId xmlns:p14="http://schemas.microsoft.com/office/powerpoint/2010/main" val="2915123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8F44A4-F287-401F-AAAD-3B7818B35A41}" type="slidenum">
              <a:rPr lang="en-US" smtClean="0"/>
              <a:t>5</a:t>
            </a:fld>
            <a:endParaRPr lang="en-US"/>
          </a:p>
        </p:txBody>
      </p:sp>
    </p:spTree>
    <p:extLst>
      <p:ext uri="{BB962C8B-B14F-4D97-AF65-F5344CB8AC3E}">
        <p14:creationId xmlns:p14="http://schemas.microsoft.com/office/powerpoint/2010/main" val="969554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8F44A4-F287-401F-AAAD-3B7818B35A41}" type="slidenum">
              <a:rPr lang="en-US" smtClean="0"/>
              <a:t>6</a:t>
            </a:fld>
            <a:endParaRPr lang="en-US"/>
          </a:p>
        </p:txBody>
      </p:sp>
    </p:spTree>
    <p:extLst>
      <p:ext uri="{BB962C8B-B14F-4D97-AF65-F5344CB8AC3E}">
        <p14:creationId xmlns:p14="http://schemas.microsoft.com/office/powerpoint/2010/main" val="1212967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t>STEM Learning is not restricted to school OR after but is found Everywhere. We need to provide interconnected learning platforms to align and optimize STEM opportunities.</a:t>
            </a:r>
            <a:endParaRPr lang="en-US" sz="1200" dirty="0"/>
          </a:p>
        </p:txBody>
      </p:sp>
      <p:sp>
        <p:nvSpPr>
          <p:cNvPr id="4" name="Slide Number Placeholder 3"/>
          <p:cNvSpPr>
            <a:spLocks noGrp="1"/>
          </p:cNvSpPr>
          <p:nvPr>
            <p:ph type="sldNum" sz="quarter" idx="10"/>
          </p:nvPr>
        </p:nvSpPr>
        <p:spPr/>
        <p:txBody>
          <a:bodyPr/>
          <a:lstStyle/>
          <a:p>
            <a:fld id="{B68F44A4-F287-401F-AAAD-3B7818B35A41}" type="slidenum">
              <a:rPr lang="en-US" smtClean="0"/>
              <a:t>7</a:t>
            </a:fld>
            <a:endParaRPr lang="en-US"/>
          </a:p>
        </p:txBody>
      </p:sp>
    </p:spTree>
    <p:extLst>
      <p:ext uri="{BB962C8B-B14F-4D97-AF65-F5344CB8AC3E}">
        <p14:creationId xmlns:p14="http://schemas.microsoft.com/office/powerpoint/2010/main" val="840363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t>Collaboration among disparate systems that touch the same user is vital. Our children are navigating multiple systems that claim the same successes. We know that this is not true and we know that</a:t>
            </a:r>
            <a:r>
              <a:rPr lang="en-US" sz="1200" baseline="0" dirty="0" smtClean="0"/>
              <a:t> </a:t>
            </a:r>
            <a:r>
              <a:rPr lang="en-US" sz="1200" dirty="0" smtClean="0"/>
              <a:t>collaboration is not a natural act, enlightened self-interest is. Therefore we need to move our siloed systems and combine assets, processes and opportunities into what will be an authentic STEM Ecosystem. We know that being connected is far</a:t>
            </a:r>
            <a:r>
              <a:rPr lang="en-US" sz="1200" baseline="0" dirty="0" smtClean="0"/>
              <a:t> </a:t>
            </a:r>
            <a:r>
              <a:rPr lang="en-US" sz="1200" dirty="0" smtClean="0"/>
              <a:t>superior to not being connected.</a:t>
            </a:r>
          </a:p>
          <a:p>
            <a:endParaRPr lang="en-US" dirty="0"/>
          </a:p>
        </p:txBody>
      </p:sp>
      <p:sp>
        <p:nvSpPr>
          <p:cNvPr id="4" name="Slide Number Placeholder 3"/>
          <p:cNvSpPr>
            <a:spLocks noGrp="1"/>
          </p:cNvSpPr>
          <p:nvPr>
            <p:ph type="sldNum" sz="quarter" idx="10"/>
          </p:nvPr>
        </p:nvSpPr>
        <p:spPr/>
        <p:txBody>
          <a:bodyPr/>
          <a:lstStyle/>
          <a:p>
            <a:fld id="{B68F44A4-F287-401F-AAAD-3B7818B35A41}" type="slidenum">
              <a:rPr lang="en-US" smtClean="0"/>
              <a:t>8</a:t>
            </a:fld>
            <a:endParaRPr lang="en-US"/>
          </a:p>
        </p:txBody>
      </p:sp>
    </p:spTree>
    <p:extLst>
      <p:ext uri="{BB962C8B-B14F-4D97-AF65-F5344CB8AC3E}">
        <p14:creationId xmlns:p14="http://schemas.microsoft.com/office/powerpoint/2010/main" val="1378595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8F44A4-F287-401F-AAAD-3B7818B35A41}" type="slidenum">
              <a:rPr lang="en-US" smtClean="0"/>
              <a:t>9</a:t>
            </a:fld>
            <a:endParaRPr lang="en-US"/>
          </a:p>
        </p:txBody>
      </p:sp>
    </p:spTree>
    <p:extLst>
      <p:ext uri="{BB962C8B-B14F-4D97-AF65-F5344CB8AC3E}">
        <p14:creationId xmlns:p14="http://schemas.microsoft.com/office/powerpoint/2010/main" val="3133110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635B35-CA7D-EB4F-A48E-DCFE014859BD}" type="datetimeFigureOut">
              <a:rPr lang="en-US" smtClean="0"/>
              <a:t>6/3/15</a:t>
            </a:fld>
            <a:endParaRPr lang="en-US"/>
          </a:p>
        </p:txBody>
      </p:sp>
      <p:sp>
        <p:nvSpPr>
          <p:cNvPr id="5" name="Footer Placeholder 4"/>
          <p:cNvSpPr>
            <a:spLocks noGrp="1"/>
          </p:cNvSpPr>
          <p:nvPr>
            <p:ph type="ftr" sz="quarter" idx="11"/>
          </p:nvPr>
        </p:nvSpPr>
        <p:spPr>
          <a:xfrm>
            <a:off x="3124200" y="7023589"/>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75132882-0CCC-8D40-BBBF-C6BE11047543}" type="slidenum">
              <a:rPr lang="en-US" smtClean="0"/>
              <a:t>‹#›</a:t>
            </a:fld>
            <a:endParaRPr lang="en-US"/>
          </a:p>
        </p:txBody>
      </p:sp>
    </p:spTree>
    <p:extLst>
      <p:ext uri="{BB962C8B-B14F-4D97-AF65-F5344CB8AC3E}">
        <p14:creationId xmlns:p14="http://schemas.microsoft.com/office/powerpoint/2010/main" val="3969122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590799" y="274638"/>
            <a:ext cx="6434301"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45189"/>
            <a:ext cx="8089631" cy="3176714"/>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635B35-CA7D-EB4F-A48E-DCFE014859BD}" type="datetimeFigureOut">
              <a:rPr lang="en-US" smtClean="0"/>
              <a:t>6/3/15</a:t>
            </a:fld>
            <a:endParaRPr lang="en-US"/>
          </a:p>
        </p:txBody>
      </p:sp>
      <p:sp>
        <p:nvSpPr>
          <p:cNvPr id="5" name="Footer Placeholder 4"/>
          <p:cNvSpPr>
            <a:spLocks noGrp="1"/>
          </p:cNvSpPr>
          <p:nvPr>
            <p:ph type="ftr" sz="quarter" idx="11"/>
          </p:nvPr>
        </p:nvSpPr>
        <p:spPr>
          <a:xfrm>
            <a:off x="3124200" y="7023589"/>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75132882-0CCC-8D40-BBBF-C6BE11047543}" type="slidenum">
              <a:rPr lang="en-US" smtClean="0"/>
              <a:t>‹#›</a:t>
            </a:fld>
            <a:endParaRPr lang="en-US"/>
          </a:p>
        </p:txBody>
      </p:sp>
    </p:spTree>
    <p:extLst>
      <p:ext uri="{BB962C8B-B14F-4D97-AF65-F5344CB8AC3E}">
        <p14:creationId xmlns:p14="http://schemas.microsoft.com/office/powerpoint/2010/main" val="2106126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635B35-CA7D-EB4F-A48E-DCFE014859BD}" type="datetimeFigureOut">
              <a:rPr lang="en-US" smtClean="0"/>
              <a:t>6/3/15</a:t>
            </a:fld>
            <a:endParaRPr lang="en-US"/>
          </a:p>
        </p:txBody>
      </p:sp>
      <p:sp>
        <p:nvSpPr>
          <p:cNvPr id="5" name="Footer Placeholder 4"/>
          <p:cNvSpPr>
            <a:spLocks noGrp="1"/>
          </p:cNvSpPr>
          <p:nvPr>
            <p:ph type="ftr" sz="quarter" idx="11"/>
          </p:nvPr>
        </p:nvSpPr>
        <p:spPr>
          <a:xfrm>
            <a:off x="3124200" y="7023589"/>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75132882-0CCC-8D40-BBBF-C6BE11047543}" type="slidenum">
              <a:rPr lang="en-US" smtClean="0"/>
              <a:t>‹#›</a:t>
            </a:fld>
            <a:endParaRPr lang="en-US"/>
          </a:p>
        </p:txBody>
      </p:sp>
    </p:spTree>
    <p:extLst>
      <p:ext uri="{BB962C8B-B14F-4D97-AF65-F5344CB8AC3E}">
        <p14:creationId xmlns:p14="http://schemas.microsoft.com/office/powerpoint/2010/main" val="4010283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4E8293-7617-43F2-AE2A-F56D4B0E2C66}" type="datetimeFigureOut">
              <a:rPr lang="en-US" smtClean="0">
                <a:solidFill>
                  <a:prstClr val="black">
                    <a:tint val="75000"/>
                  </a:prstClr>
                </a:solidFill>
              </a:rPr>
              <a:pPr/>
              <a:t>6/3/15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472ED0-2A26-4A45-A26D-AB4B8B0F88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66419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F26E1F-AC2C-497D-8FBE-D7EB9F8EEE1F}" type="datetimeFigureOut">
              <a:rPr lang="en-US" smtClean="0">
                <a:solidFill>
                  <a:prstClr val="black">
                    <a:tint val="75000"/>
                  </a:prstClr>
                </a:solidFill>
              </a:rPr>
              <a:pPr/>
              <a:t>6/3/15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472ED0-2A26-4A45-A26D-AB4B8B0F88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19477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F26E1F-AC2C-497D-8FBE-D7EB9F8EEE1F}" type="datetimeFigureOut">
              <a:rPr lang="en-US" smtClean="0">
                <a:solidFill>
                  <a:prstClr val="black">
                    <a:tint val="75000"/>
                  </a:prstClr>
                </a:solidFill>
              </a:rPr>
              <a:pPr/>
              <a:t>6/3/15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472ED0-2A26-4A45-A26D-AB4B8B0F88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0382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F26E1F-AC2C-497D-8FBE-D7EB9F8EEE1F}" type="datetimeFigureOut">
              <a:rPr lang="en-US" smtClean="0">
                <a:solidFill>
                  <a:prstClr val="black">
                    <a:tint val="75000"/>
                  </a:prstClr>
                </a:solidFill>
              </a:rPr>
              <a:pPr/>
              <a:t>6/3/15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6472ED0-2A26-4A45-A26D-AB4B8B0F88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1516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F26E1F-AC2C-497D-8FBE-D7EB9F8EEE1F}" type="datetimeFigureOut">
              <a:rPr lang="en-US" smtClean="0">
                <a:solidFill>
                  <a:prstClr val="black">
                    <a:tint val="75000"/>
                  </a:prstClr>
                </a:solidFill>
              </a:rPr>
              <a:pPr/>
              <a:t>6/3/15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6472ED0-2A26-4A45-A26D-AB4B8B0F88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26995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F26E1F-AC2C-497D-8FBE-D7EB9F8EEE1F}" type="datetimeFigureOut">
              <a:rPr lang="en-US" smtClean="0">
                <a:solidFill>
                  <a:prstClr val="black">
                    <a:tint val="75000"/>
                  </a:prstClr>
                </a:solidFill>
              </a:rPr>
              <a:pPr/>
              <a:t>6/3/15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6472ED0-2A26-4A45-A26D-AB4B8B0F88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97277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F26E1F-AC2C-497D-8FBE-D7EB9F8EEE1F}" type="datetimeFigureOut">
              <a:rPr lang="en-US" smtClean="0">
                <a:solidFill>
                  <a:prstClr val="black">
                    <a:tint val="75000"/>
                  </a:prstClr>
                </a:solidFill>
              </a:rPr>
              <a:pPr/>
              <a:t>6/3/15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6472ED0-2A26-4A45-A26D-AB4B8B0F88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73450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F26E1F-AC2C-497D-8FBE-D7EB9F8EEE1F}" type="datetimeFigureOut">
              <a:rPr lang="en-US" smtClean="0">
                <a:solidFill>
                  <a:prstClr val="black">
                    <a:tint val="75000"/>
                  </a:prstClr>
                </a:solidFill>
              </a:rPr>
              <a:pPr/>
              <a:t>6/3/15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6472ED0-2A26-4A45-A26D-AB4B8B0F88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5817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0799" y="274638"/>
            <a:ext cx="6434301"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2245189"/>
            <a:ext cx="8089631" cy="3176714"/>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635B35-CA7D-EB4F-A48E-DCFE014859BD}" type="datetimeFigureOut">
              <a:rPr lang="en-US" smtClean="0"/>
              <a:t>6/3/15</a:t>
            </a:fld>
            <a:endParaRPr lang="en-US"/>
          </a:p>
        </p:txBody>
      </p:sp>
      <p:sp>
        <p:nvSpPr>
          <p:cNvPr id="5" name="Footer Placeholder 4"/>
          <p:cNvSpPr>
            <a:spLocks noGrp="1"/>
          </p:cNvSpPr>
          <p:nvPr>
            <p:ph type="ftr" sz="quarter" idx="11"/>
          </p:nvPr>
        </p:nvSpPr>
        <p:spPr>
          <a:xfrm>
            <a:off x="3124200" y="7023589"/>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75132882-0CCC-8D40-BBBF-C6BE11047543}" type="slidenum">
              <a:rPr lang="en-US" smtClean="0"/>
              <a:t>‹#›</a:t>
            </a:fld>
            <a:endParaRPr lang="en-US"/>
          </a:p>
        </p:txBody>
      </p:sp>
    </p:spTree>
    <p:extLst>
      <p:ext uri="{BB962C8B-B14F-4D97-AF65-F5344CB8AC3E}">
        <p14:creationId xmlns:p14="http://schemas.microsoft.com/office/powerpoint/2010/main" val="19942006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F26E1F-AC2C-497D-8FBE-D7EB9F8EEE1F}" type="datetimeFigureOut">
              <a:rPr lang="en-US" smtClean="0">
                <a:solidFill>
                  <a:prstClr val="black">
                    <a:tint val="75000"/>
                  </a:prstClr>
                </a:solidFill>
              </a:rPr>
              <a:pPr/>
              <a:t>6/3/15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6472ED0-2A26-4A45-A26D-AB4B8B0F88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98053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F26E1F-AC2C-497D-8FBE-D7EB9F8EEE1F}" type="datetimeFigureOut">
              <a:rPr lang="en-US" smtClean="0">
                <a:solidFill>
                  <a:prstClr val="black">
                    <a:tint val="75000"/>
                  </a:prstClr>
                </a:solidFill>
              </a:rPr>
              <a:pPr/>
              <a:t>6/3/15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472ED0-2A26-4A45-A26D-AB4B8B0F88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8033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F26E1F-AC2C-497D-8FBE-D7EB9F8EEE1F}" type="datetimeFigureOut">
              <a:rPr lang="en-US" smtClean="0">
                <a:solidFill>
                  <a:prstClr val="black">
                    <a:tint val="75000"/>
                  </a:prstClr>
                </a:solidFill>
              </a:rPr>
              <a:pPr/>
              <a:t>6/3/15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472ED0-2A26-4A45-A26D-AB4B8B0F88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3210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635B35-CA7D-EB4F-A48E-DCFE014859BD}" type="datetimeFigureOut">
              <a:rPr lang="en-US" smtClean="0"/>
              <a:t>6/3/15</a:t>
            </a:fld>
            <a:endParaRPr lang="en-US"/>
          </a:p>
        </p:txBody>
      </p:sp>
      <p:sp>
        <p:nvSpPr>
          <p:cNvPr id="5" name="Footer Placeholder 4"/>
          <p:cNvSpPr>
            <a:spLocks noGrp="1"/>
          </p:cNvSpPr>
          <p:nvPr>
            <p:ph type="ftr" sz="quarter" idx="11"/>
          </p:nvPr>
        </p:nvSpPr>
        <p:spPr>
          <a:xfrm>
            <a:off x="3124200" y="7023589"/>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75132882-0CCC-8D40-BBBF-C6BE11047543}" type="slidenum">
              <a:rPr lang="en-US" smtClean="0"/>
              <a:t>‹#›</a:t>
            </a:fld>
            <a:endParaRPr lang="en-US"/>
          </a:p>
        </p:txBody>
      </p:sp>
    </p:spTree>
    <p:extLst>
      <p:ext uri="{BB962C8B-B14F-4D97-AF65-F5344CB8AC3E}">
        <p14:creationId xmlns:p14="http://schemas.microsoft.com/office/powerpoint/2010/main" val="2373066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90799" y="274638"/>
            <a:ext cx="6434301"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635B35-CA7D-EB4F-A48E-DCFE014859BD}" type="datetimeFigureOut">
              <a:rPr lang="en-US" smtClean="0"/>
              <a:t>6/3/15</a:t>
            </a:fld>
            <a:endParaRPr lang="en-US"/>
          </a:p>
        </p:txBody>
      </p:sp>
      <p:sp>
        <p:nvSpPr>
          <p:cNvPr id="6" name="Footer Placeholder 5"/>
          <p:cNvSpPr>
            <a:spLocks noGrp="1"/>
          </p:cNvSpPr>
          <p:nvPr>
            <p:ph type="ftr" sz="quarter" idx="11"/>
          </p:nvPr>
        </p:nvSpPr>
        <p:spPr>
          <a:xfrm>
            <a:off x="3124200" y="7023589"/>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75132882-0CCC-8D40-BBBF-C6BE11047543}" type="slidenum">
              <a:rPr lang="en-US" smtClean="0"/>
              <a:t>‹#›</a:t>
            </a:fld>
            <a:endParaRPr lang="en-US"/>
          </a:p>
        </p:txBody>
      </p:sp>
    </p:spTree>
    <p:extLst>
      <p:ext uri="{BB962C8B-B14F-4D97-AF65-F5344CB8AC3E}">
        <p14:creationId xmlns:p14="http://schemas.microsoft.com/office/powerpoint/2010/main" val="3169342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90799" y="274638"/>
            <a:ext cx="6434301"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635B35-CA7D-EB4F-A48E-DCFE014859BD}" type="datetimeFigureOut">
              <a:rPr lang="en-US" smtClean="0"/>
              <a:t>6/3/15</a:t>
            </a:fld>
            <a:endParaRPr lang="en-US"/>
          </a:p>
        </p:txBody>
      </p:sp>
      <p:sp>
        <p:nvSpPr>
          <p:cNvPr id="8" name="Footer Placeholder 7"/>
          <p:cNvSpPr>
            <a:spLocks noGrp="1"/>
          </p:cNvSpPr>
          <p:nvPr>
            <p:ph type="ftr" sz="quarter" idx="11"/>
          </p:nvPr>
        </p:nvSpPr>
        <p:spPr>
          <a:xfrm>
            <a:off x="3124200" y="7023589"/>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75132882-0CCC-8D40-BBBF-C6BE11047543}" type="slidenum">
              <a:rPr lang="en-US" smtClean="0"/>
              <a:t>‹#›</a:t>
            </a:fld>
            <a:endParaRPr lang="en-US"/>
          </a:p>
        </p:txBody>
      </p:sp>
    </p:spTree>
    <p:extLst>
      <p:ext uri="{BB962C8B-B14F-4D97-AF65-F5344CB8AC3E}">
        <p14:creationId xmlns:p14="http://schemas.microsoft.com/office/powerpoint/2010/main" val="2918997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90799" y="274638"/>
            <a:ext cx="6434301"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635B35-CA7D-EB4F-A48E-DCFE014859BD}" type="datetimeFigureOut">
              <a:rPr lang="en-US" smtClean="0"/>
              <a:t>6/3/15</a:t>
            </a:fld>
            <a:endParaRPr lang="en-US"/>
          </a:p>
        </p:txBody>
      </p:sp>
      <p:sp>
        <p:nvSpPr>
          <p:cNvPr id="4" name="Footer Placeholder 3"/>
          <p:cNvSpPr>
            <a:spLocks noGrp="1"/>
          </p:cNvSpPr>
          <p:nvPr>
            <p:ph type="ftr" sz="quarter" idx="11"/>
          </p:nvPr>
        </p:nvSpPr>
        <p:spPr>
          <a:xfrm>
            <a:off x="3124200" y="7023589"/>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75132882-0CCC-8D40-BBBF-C6BE11047543}" type="slidenum">
              <a:rPr lang="en-US" smtClean="0"/>
              <a:t>‹#›</a:t>
            </a:fld>
            <a:endParaRPr lang="en-US"/>
          </a:p>
        </p:txBody>
      </p:sp>
    </p:spTree>
    <p:extLst>
      <p:ext uri="{BB962C8B-B14F-4D97-AF65-F5344CB8AC3E}">
        <p14:creationId xmlns:p14="http://schemas.microsoft.com/office/powerpoint/2010/main" val="1580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635B35-CA7D-EB4F-A48E-DCFE014859BD}" type="datetimeFigureOut">
              <a:rPr lang="en-US" smtClean="0"/>
              <a:t>6/3/15</a:t>
            </a:fld>
            <a:endParaRPr lang="en-US"/>
          </a:p>
        </p:txBody>
      </p:sp>
      <p:sp>
        <p:nvSpPr>
          <p:cNvPr id="3" name="Footer Placeholder 2"/>
          <p:cNvSpPr>
            <a:spLocks noGrp="1"/>
          </p:cNvSpPr>
          <p:nvPr>
            <p:ph type="ftr" sz="quarter" idx="11"/>
          </p:nvPr>
        </p:nvSpPr>
        <p:spPr>
          <a:xfrm>
            <a:off x="3124200" y="7023589"/>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75132882-0CCC-8D40-BBBF-C6BE11047543}" type="slidenum">
              <a:rPr lang="en-US" smtClean="0"/>
              <a:t>‹#›</a:t>
            </a:fld>
            <a:endParaRPr lang="en-US"/>
          </a:p>
        </p:txBody>
      </p:sp>
    </p:spTree>
    <p:extLst>
      <p:ext uri="{BB962C8B-B14F-4D97-AF65-F5344CB8AC3E}">
        <p14:creationId xmlns:p14="http://schemas.microsoft.com/office/powerpoint/2010/main" val="2556094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3" y="273053"/>
            <a:ext cx="511175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635B35-CA7D-EB4F-A48E-DCFE014859BD}" type="datetimeFigureOut">
              <a:rPr lang="en-US" smtClean="0"/>
              <a:t>6/3/15</a:t>
            </a:fld>
            <a:endParaRPr lang="en-US"/>
          </a:p>
        </p:txBody>
      </p:sp>
      <p:sp>
        <p:nvSpPr>
          <p:cNvPr id="6" name="Footer Placeholder 5"/>
          <p:cNvSpPr>
            <a:spLocks noGrp="1"/>
          </p:cNvSpPr>
          <p:nvPr>
            <p:ph type="ftr" sz="quarter" idx="11"/>
          </p:nvPr>
        </p:nvSpPr>
        <p:spPr>
          <a:xfrm>
            <a:off x="3124200" y="7023589"/>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75132882-0CCC-8D40-BBBF-C6BE11047543}" type="slidenum">
              <a:rPr lang="en-US" smtClean="0"/>
              <a:t>‹#›</a:t>
            </a:fld>
            <a:endParaRPr lang="en-US"/>
          </a:p>
        </p:txBody>
      </p:sp>
    </p:spTree>
    <p:extLst>
      <p:ext uri="{BB962C8B-B14F-4D97-AF65-F5344CB8AC3E}">
        <p14:creationId xmlns:p14="http://schemas.microsoft.com/office/powerpoint/2010/main" val="3725321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635B35-CA7D-EB4F-A48E-DCFE014859BD}" type="datetimeFigureOut">
              <a:rPr lang="en-US" smtClean="0"/>
              <a:t>6/3/15</a:t>
            </a:fld>
            <a:endParaRPr lang="en-US"/>
          </a:p>
        </p:txBody>
      </p:sp>
      <p:sp>
        <p:nvSpPr>
          <p:cNvPr id="6" name="Footer Placeholder 5"/>
          <p:cNvSpPr>
            <a:spLocks noGrp="1"/>
          </p:cNvSpPr>
          <p:nvPr>
            <p:ph type="ftr" sz="quarter" idx="11"/>
          </p:nvPr>
        </p:nvSpPr>
        <p:spPr>
          <a:xfrm>
            <a:off x="3124200" y="7023589"/>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75132882-0CCC-8D40-BBBF-C6BE11047543}" type="slidenum">
              <a:rPr lang="en-US" smtClean="0"/>
              <a:t>‹#›</a:t>
            </a:fld>
            <a:endParaRPr lang="en-US"/>
          </a:p>
        </p:txBody>
      </p:sp>
    </p:spTree>
    <p:extLst>
      <p:ext uri="{BB962C8B-B14F-4D97-AF65-F5344CB8AC3E}">
        <p14:creationId xmlns:p14="http://schemas.microsoft.com/office/powerpoint/2010/main" val="394015522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3.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1"/>
          <p:cNvPicPr>
            <a:picLocks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88674" y="-55017"/>
            <a:ext cx="9722440" cy="7137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4" name="Date Placeholder 3"/>
          <p:cNvSpPr>
            <a:spLocks noGrp="1"/>
          </p:cNvSpPr>
          <p:nvPr>
            <p:ph type="dt" sz="half" idx="2"/>
          </p:nvPr>
        </p:nvSpPr>
        <p:spPr>
          <a:xfrm>
            <a:off x="457199" y="859482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635B35-CA7D-EB4F-A48E-DCFE014859BD}" type="datetimeFigureOut">
              <a:rPr lang="en-US" smtClean="0"/>
              <a:t>6/3/15</a:t>
            </a:fld>
            <a:endParaRPr lang="en-US"/>
          </a:p>
        </p:txBody>
      </p:sp>
      <p:sp>
        <p:nvSpPr>
          <p:cNvPr id="6" name="Slide Number Placeholder 5"/>
          <p:cNvSpPr>
            <a:spLocks noGrp="1"/>
          </p:cNvSpPr>
          <p:nvPr>
            <p:ph type="sldNum" sz="quarter" idx="4"/>
          </p:nvPr>
        </p:nvSpPr>
        <p:spPr>
          <a:xfrm>
            <a:off x="3367062" y="859482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132882-0CCC-8D40-BBBF-C6BE11047543}" type="slidenum">
              <a:rPr lang="en-US" smtClean="0"/>
              <a:t>‹#›</a:t>
            </a:fld>
            <a:endParaRPr lang="en-US"/>
          </a:p>
        </p:txBody>
      </p:sp>
      <p:pic>
        <p:nvPicPr>
          <p:cNvPr id="7" name="Picture 6"/>
          <p:cNvPicPr>
            <a:picLocks noChangeAspect="1"/>
          </p:cNvPicPr>
          <p:nvPr userDrawn="1"/>
        </p:nvPicPr>
        <p:blipFill>
          <a:blip r:embed="rId14"/>
          <a:stretch>
            <a:fillRect/>
          </a:stretch>
        </p:blipFill>
        <p:spPr>
          <a:xfrm>
            <a:off x="188981" y="177121"/>
            <a:ext cx="1963864" cy="1240517"/>
          </a:xfrm>
          <a:prstGeom prst="rect">
            <a:avLst/>
          </a:prstGeom>
        </p:spPr>
      </p:pic>
    </p:spTree>
    <p:extLst>
      <p:ext uri="{BB962C8B-B14F-4D97-AF65-F5344CB8AC3E}">
        <p14:creationId xmlns:p14="http://schemas.microsoft.com/office/powerpoint/2010/main" val="1941313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6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24F26E1F-AC2C-497D-8FBE-D7EB9F8EEE1F}" type="datetimeFigureOut">
              <a:rPr lang="en-US" smtClean="0">
                <a:solidFill>
                  <a:prstClr val="black">
                    <a:tint val="75000"/>
                  </a:prstClr>
                </a:solidFill>
              </a:rPr>
              <a:pPr defTabSz="914400"/>
              <a:t>6/3/15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86472ED0-2A26-4A45-A26D-AB4B8B0F881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5467649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4.jpeg"/><Relationship Id="rId1" Type="http://schemas.openxmlformats.org/officeDocument/2006/relationships/themeOverride" Target="../theme/themeOverride1.xml"/><Relationship Id="rId2"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jpeg"/><Relationship Id="rId1" Type="http://schemas.openxmlformats.org/officeDocument/2006/relationships/slideLayout" Target="../slideLayouts/slideLayout1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6.xml"/><Relationship Id="rId3"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7.xml"/><Relationship Id="rId3"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8.xml"/><Relationship Id="rId3"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9.xml"/><Relationship Id="rId3" Type="http://schemas.openxmlformats.org/officeDocument/2006/relationships/image" Target="../media/image2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2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notesSlide" Target="../notesSlides/notesSlide22.xml"/><Relationship Id="rId5" Type="http://schemas.openxmlformats.org/officeDocument/2006/relationships/image" Target="../media/image24.png"/><Relationship Id="rId1" Type="http://schemas.openxmlformats.org/officeDocument/2006/relationships/themeOverride" Target="../theme/themeOverride2.xml"/><Relationship Id="rId2" Type="http://schemas.openxmlformats.org/officeDocument/2006/relationships/video" Target="https://www.youtube.com/embed/l8i4U-WWfho?feature=player_detailpage"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4" Type="http://schemas.openxmlformats.org/officeDocument/2006/relationships/image" Target="../media/image3.jpeg"/><Relationship Id="rId1" Type="http://schemas.openxmlformats.org/officeDocument/2006/relationships/themeOverride" Target="../theme/themeOverride3.xml"/><Relationship Id="rId2"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hyperlink" Target="mailto:straill@expandedschools.org" TargetMode="External"/><Relationship Id="rId4" Type="http://schemas.openxmlformats.org/officeDocument/2006/relationships/hyperlink" Target="mailto:cwhipple@tascorp.org" TargetMode="External"/><Relationship Id="rId5" Type="http://schemas.openxmlformats.org/officeDocument/2006/relationships/hyperlink" Target="mailto:Kathleentrap@yahoo.com" TargetMode="External"/><Relationship Id="rId6" Type="http://schemas.openxmlformats.org/officeDocument/2006/relationships/image" Target="../media/image25.jpeg"/><Relationship Id="rId1" Type="http://schemas.openxmlformats.org/officeDocument/2006/relationships/slideLayout" Target="../slideLayouts/slideLayout13.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e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emf"/><Relationship Id="rId5"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TASC_Butterfly_Garden-277.jpg"/>
          <p:cNvPicPr>
            <a:picLocks noChangeAspect="1"/>
          </p:cNvPicPr>
          <p:nvPr/>
        </p:nvPicPr>
        <p:blipFill>
          <a:blip r:embed="rId4" cstate="print">
            <a:lum bright="50000" contrast="-50000"/>
          </a:blip>
          <a:srcRect/>
          <a:stretch>
            <a:fillRect/>
          </a:stretch>
        </p:blipFill>
        <p:spPr bwMode="auto">
          <a:xfrm>
            <a:off x="0" y="0"/>
            <a:ext cx="9144000" cy="6858000"/>
          </a:xfrm>
          <a:prstGeom prst="rect">
            <a:avLst/>
          </a:prstGeom>
          <a:noFill/>
          <a:ln w="9525">
            <a:noFill/>
            <a:miter lim="800000"/>
            <a:headEnd/>
            <a:tailEnd/>
          </a:ln>
          <a:effectLst>
            <a:outerShdw blurRad="50800" dist="50800" dir="5400000" algn="ctr" rotWithShape="0">
              <a:srgbClr val="000000">
                <a:alpha val="28000"/>
              </a:srgbClr>
            </a:outerShdw>
          </a:effectLst>
        </p:spPr>
      </p:pic>
      <p:sp>
        <p:nvSpPr>
          <p:cNvPr id="2" name="Title 1"/>
          <p:cNvSpPr>
            <a:spLocks noGrp="1"/>
          </p:cNvSpPr>
          <p:nvPr>
            <p:ph type="ctrTitle"/>
          </p:nvPr>
        </p:nvSpPr>
        <p:spPr>
          <a:xfrm>
            <a:off x="668120" y="838200"/>
            <a:ext cx="7772400" cy="4572000"/>
          </a:xfrm>
        </p:spPr>
        <p:txBody>
          <a:bodyPr>
            <a:normAutofit fontScale="90000"/>
          </a:bodyPr>
          <a:lstStyle/>
          <a:p>
            <a:pPr algn="r">
              <a:defRPr/>
            </a:pPr>
            <a:r>
              <a:rPr lang="en-US" sz="4800" b="1" dirty="0" smtClean="0"/>
              <a:t>Ecosystem Cultivators Convening</a:t>
            </a:r>
            <a:r>
              <a:rPr lang="en-US" sz="4800" b="1" dirty="0"/>
              <a:t/>
            </a:r>
            <a:br>
              <a:rPr lang="en-US" sz="4800" b="1" dirty="0"/>
            </a:br>
            <a:r>
              <a:rPr lang="en-US" sz="3600" b="1" dirty="0"/>
              <a:t/>
            </a:r>
            <a:br>
              <a:rPr lang="en-US" sz="3600" b="1" dirty="0"/>
            </a:br>
            <a:r>
              <a:rPr lang="en-US" sz="3600" b="1" dirty="0" smtClean="0"/>
              <a:t>					</a:t>
            </a:r>
            <a:r>
              <a:rPr lang="en-US" sz="2700" b="1" i="1" dirty="0" smtClean="0"/>
              <a:t>November 4, 2014</a:t>
            </a:r>
            <a:r>
              <a:rPr lang="en-US" sz="3600" b="1" dirty="0"/>
              <a:t/>
            </a:r>
            <a:br>
              <a:rPr lang="en-US" sz="3600" b="1" dirty="0"/>
            </a:br>
            <a:r>
              <a:rPr lang="en-US" sz="2700" b="1" i="1" dirty="0" smtClean="0"/>
              <a:t/>
            </a:r>
            <a:br>
              <a:rPr lang="en-US" sz="2700" b="1" i="1" dirty="0" smtClean="0"/>
            </a:br>
            <a:r>
              <a:rPr lang="en-US" sz="2700" b="1" i="1" dirty="0" smtClean="0"/>
              <a:t>	Thanks to the Noyce Foundation </a:t>
            </a:r>
            <a:br>
              <a:rPr lang="en-US" sz="2700" b="1" i="1" dirty="0" smtClean="0"/>
            </a:br>
            <a:r>
              <a:rPr lang="en-US" sz="2700" b="1" i="1" dirty="0" smtClean="0"/>
              <a:t>Samueli Foundation </a:t>
            </a:r>
            <a:br>
              <a:rPr lang="en-US" sz="2700" b="1" i="1" dirty="0" smtClean="0"/>
            </a:br>
            <a:r>
              <a:rPr lang="en-US" sz="2700" b="1" i="1" dirty="0" err="1" smtClean="0"/>
              <a:t>Schusterman</a:t>
            </a:r>
            <a:r>
              <a:rPr lang="en-US" sz="2700" b="1" i="1" dirty="0" smtClean="0"/>
              <a:t> Foundation </a:t>
            </a:r>
            <a:br>
              <a:rPr lang="en-US" sz="2700" b="1" i="1" dirty="0" smtClean="0"/>
            </a:br>
            <a:r>
              <a:rPr lang="en-US" sz="2700" b="1" i="1" dirty="0" smtClean="0"/>
              <a:t>and STEM Funders Network</a:t>
            </a:r>
            <a:r>
              <a:rPr lang="en-US" sz="2800" b="1" i="1" dirty="0" smtClean="0"/>
              <a:t/>
            </a:r>
            <a:br>
              <a:rPr lang="en-US" sz="2800" b="1" i="1" dirty="0" smtClean="0"/>
            </a:br>
            <a:endParaRPr lang="en-US" sz="2700" b="1" i="1" dirty="0"/>
          </a:p>
        </p:txBody>
      </p:sp>
    </p:spTree>
    <p:extLst>
      <p:ext uri="{BB962C8B-B14F-4D97-AF65-F5344CB8AC3E}">
        <p14:creationId xmlns:p14="http://schemas.microsoft.com/office/powerpoint/2010/main" val="3185464561"/>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6829" y="1632857"/>
            <a:ext cx="8753660" cy="3789046"/>
          </a:xfrm>
        </p:spPr>
        <p:txBody>
          <a:bodyPr/>
          <a:lstStyle/>
          <a:p>
            <a:pPr marL="0" indent="0">
              <a:buNone/>
            </a:pPr>
            <a:r>
              <a:rPr lang="en-US" sz="1200" dirty="0"/>
              <a:t> </a:t>
            </a:r>
          </a:p>
          <a:p>
            <a:pPr marL="0" indent="0">
              <a:buNone/>
            </a:pPr>
            <a:endParaRPr lang="en-US" sz="2000" dirty="0"/>
          </a:p>
          <a:p>
            <a:pPr marL="0" indent="0">
              <a:buNone/>
            </a:pPr>
            <a:r>
              <a:rPr lang="en-US" dirty="0"/>
              <a:t> </a:t>
            </a:r>
          </a:p>
        </p:txBody>
      </p:sp>
      <p:sp>
        <p:nvSpPr>
          <p:cNvPr id="3" name="TextBox 2"/>
          <p:cNvSpPr txBox="1"/>
          <p:nvPr/>
        </p:nvSpPr>
        <p:spPr>
          <a:xfrm>
            <a:off x="566058" y="1436914"/>
            <a:ext cx="7815942" cy="707886"/>
          </a:xfrm>
          <a:prstGeom prst="rect">
            <a:avLst/>
          </a:prstGeom>
          <a:noFill/>
        </p:spPr>
        <p:txBody>
          <a:bodyPr wrap="square" rtlCol="0">
            <a:spAutoFit/>
          </a:bodyPr>
          <a:lstStyle/>
          <a:p>
            <a:pPr algn="ctr"/>
            <a:r>
              <a:rPr lang="en-US" sz="4000" dirty="0" smtClean="0">
                <a:latin typeface="Georgia" panose="02040502050405020303" pitchFamily="18" charset="0"/>
              </a:rPr>
              <a:t>STEM Ecosystems </a:t>
            </a:r>
            <a:r>
              <a:rPr lang="en-US" sz="4000" i="1" dirty="0" smtClean="0">
                <a:latin typeface="Georgia" panose="02040502050405020303" pitchFamily="18" charset="0"/>
              </a:rPr>
              <a:t>WORK</a:t>
            </a:r>
            <a:endParaRPr lang="en-US" sz="4000" i="1" dirty="0">
              <a:latin typeface="Georgia" panose="02040502050405020303" pitchFamily="18" charset="0"/>
            </a:endParaRPr>
          </a:p>
        </p:txBody>
      </p:sp>
      <p:sp>
        <p:nvSpPr>
          <p:cNvPr id="4" name="Rectangle 3"/>
          <p:cNvSpPr/>
          <p:nvPr/>
        </p:nvSpPr>
        <p:spPr>
          <a:xfrm>
            <a:off x="-206828" y="2710543"/>
            <a:ext cx="3276600" cy="3323987"/>
          </a:xfrm>
          <a:prstGeom prst="rect">
            <a:avLst/>
          </a:prstGeom>
        </p:spPr>
        <p:txBody>
          <a:bodyPr wrap="square">
            <a:spAutoFit/>
          </a:bodyPr>
          <a:lstStyle/>
          <a:p>
            <a:pPr algn="just"/>
            <a:r>
              <a:rPr lang="en-US" sz="1400" dirty="0"/>
              <a:t>STEM education is not the complete story. Any worthy STEM education system/program should be aligned with the world of work and its demands for competencies and skills</a:t>
            </a:r>
            <a:r>
              <a:rPr lang="en-US" sz="1400" dirty="0" smtClean="0"/>
              <a:t>.</a:t>
            </a:r>
          </a:p>
          <a:p>
            <a:pPr algn="just"/>
            <a:endParaRPr lang="en-US" sz="1400" dirty="0" smtClean="0"/>
          </a:p>
          <a:p>
            <a:pPr algn="just"/>
            <a:r>
              <a:rPr lang="en-US" sz="1400" dirty="0" smtClean="0"/>
              <a:t>We </a:t>
            </a:r>
            <a:r>
              <a:rPr lang="en-US" sz="1400" dirty="0"/>
              <a:t>want our children to LOVE all things STEM but </a:t>
            </a:r>
            <a:r>
              <a:rPr lang="en-US" sz="1400" dirty="0" smtClean="0"/>
              <a:t>we </a:t>
            </a:r>
            <a:r>
              <a:rPr lang="en-US" sz="1400" dirty="0"/>
              <a:t>want them ready for a world of great professions </a:t>
            </a:r>
            <a:r>
              <a:rPr lang="en-US" sz="1400" dirty="0" smtClean="0"/>
              <a:t>and experiences</a:t>
            </a:r>
            <a:r>
              <a:rPr lang="en-US" sz="1400" dirty="0"/>
              <a:t>. </a:t>
            </a:r>
            <a:endParaRPr lang="en-US" sz="1400" dirty="0" smtClean="0"/>
          </a:p>
          <a:p>
            <a:pPr algn="just"/>
            <a:endParaRPr lang="en-US" sz="1400" dirty="0" smtClean="0"/>
          </a:p>
          <a:p>
            <a:pPr algn="just"/>
            <a:r>
              <a:rPr lang="en-US" sz="1400" dirty="0" smtClean="0"/>
              <a:t>We </a:t>
            </a:r>
            <a:r>
              <a:rPr lang="en-US" sz="1400" dirty="0"/>
              <a:t>want them able to code, to put on a hard hat, to teach in a STEM classroom. </a:t>
            </a:r>
            <a:r>
              <a:rPr lang="en-US" sz="1400" b="1" dirty="0"/>
              <a:t>This requires an elegant STEM Ecosystem that supports this aspiration for all children</a:t>
            </a:r>
            <a:r>
              <a:rPr lang="en-US" sz="1400" dirty="0"/>
              <a:t>.</a:t>
            </a:r>
          </a:p>
        </p:txBody>
      </p:sp>
      <p:pic>
        <p:nvPicPr>
          <p:cNvPr id="5" name="Picture 4" descr="http://womanassigned.net/HIS/images/Programs/Leadership%20Camp/girls-volunteering-with-hard-hats.jpg"/>
          <p:cNvPicPr/>
          <p:nvPr/>
        </p:nvPicPr>
        <p:blipFill>
          <a:blip r:embed="rId3">
            <a:extLst>
              <a:ext uri="{28A0092B-C50C-407E-A947-70E740481C1C}">
                <a14:useLocalDpi xmlns:a14="http://schemas.microsoft.com/office/drawing/2010/main" val="0"/>
              </a:ext>
            </a:extLst>
          </a:blip>
          <a:srcRect/>
          <a:stretch>
            <a:fillRect/>
          </a:stretch>
        </p:blipFill>
        <p:spPr bwMode="auto">
          <a:xfrm>
            <a:off x="5987823" y="2018209"/>
            <a:ext cx="2828925" cy="1695450"/>
          </a:xfrm>
          <a:prstGeom prst="rect">
            <a:avLst/>
          </a:prstGeom>
          <a:noFill/>
          <a:ln>
            <a:noFill/>
          </a:ln>
        </p:spPr>
      </p:pic>
      <p:pic>
        <p:nvPicPr>
          <p:cNvPr id="7" name="Picture 6" descr="http://images.tandf.co.uk/common/jackets/amazon/978041567/9780415675314.jpg"/>
          <p:cNvPicPr/>
          <p:nvPr/>
        </p:nvPicPr>
        <p:blipFill>
          <a:blip r:embed="rId4">
            <a:extLst>
              <a:ext uri="{28A0092B-C50C-407E-A947-70E740481C1C}">
                <a14:useLocalDpi xmlns:a14="http://schemas.microsoft.com/office/drawing/2010/main" val="0"/>
              </a:ext>
            </a:extLst>
          </a:blip>
          <a:srcRect/>
          <a:stretch>
            <a:fillRect/>
          </a:stretch>
        </p:blipFill>
        <p:spPr bwMode="auto">
          <a:xfrm>
            <a:off x="3309899" y="2144800"/>
            <a:ext cx="2328260" cy="3374572"/>
          </a:xfrm>
          <a:prstGeom prst="rect">
            <a:avLst/>
          </a:prstGeom>
          <a:noFill/>
          <a:ln>
            <a:noFill/>
          </a:ln>
        </p:spPr>
      </p:pic>
      <p:pic>
        <p:nvPicPr>
          <p:cNvPr id="8" name="Picture 7" descr="http://www.tiesteach.org/assets/content/pages/about/fablab.jpg"/>
          <p:cNvPicPr/>
          <p:nvPr/>
        </p:nvPicPr>
        <p:blipFill>
          <a:blip r:embed="rId5">
            <a:extLst>
              <a:ext uri="{28A0092B-C50C-407E-A947-70E740481C1C}">
                <a14:useLocalDpi xmlns:a14="http://schemas.microsoft.com/office/drawing/2010/main" val="0"/>
              </a:ext>
            </a:extLst>
          </a:blip>
          <a:srcRect/>
          <a:stretch>
            <a:fillRect/>
          </a:stretch>
        </p:blipFill>
        <p:spPr bwMode="auto">
          <a:xfrm>
            <a:off x="5159830" y="3929743"/>
            <a:ext cx="4027712" cy="2984320"/>
          </a:xfrm>
          <a:prstGeom prst="rect">
            <a:avLst/>
          </a:prstGeom>
          <a:noFill/>
          <a:ln>
            <a:noFill/>
          </a:ln>
        </p:spPr>
      </p:pic>
    </p:spTree>
    <p:extLst>
      <p:ext uri="{BB962C8B-B14F-4D97-AF65-F5344CB8AC3E}">
        <p14:creationId xmlns:p14="http://schemas.microsoft.com/office/powerpoint/2010/main" val="32571395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5" name="Oval 4"/>
          <p:cNvSpPr>
            <a:spLocks noChangeArrowheads="1"/>
          </p:cNvSpPr>
          <p:nvPr/>
        </p:nvSpPr>
        <p:spPr bwMode="auto">
          <a:xfrm>
            <a:off x="1320800" y="2408238"/>
            <a:ext cx="6403975" cy="2803525"/>
          </a:xfrm>
          <a:prstGeom prst="ellipse">
            <a:avLst/>
          </a:prstGeom>
          <a:noFill/>
          <a:ln w="25400">
            <a:solidFill>
              <a:srgbClr val="969696"/>
            </a:solidFill>
            <a:round/>
            <a:headEnd/>
            <a:tailEnd/>
          </a:ln>
          <a:extLst>
            <a:ext uri="{909E8E84-426E-40dd-AFC4-6F175D3DCCD1}">
              <a14:hiddenFill xmlns:a14="http://schemas.microsoft.com/office/drawing/2010/main">
                <a:solidFill>
                  <a:srgbClr val="FFFFFF"/>
                </a:solidFill>
              </a14:hiddenFill>
            </a:ext>
          </a:extLst>
        </p:spPr>
        <p:txBody>
          <a:bodyPr wrap="none" lIns="82124" tIns="41061" rIns="82124" bIns="41061"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endParaRPr lang="en-US" altLang="en-US" sz="2400">
              <a:latin typeface="Calibri" pitchFamily="34" charset="0"/>
              <a:ea typeface="ＭＳ Ｐゴシック" pitchFamily="34" charset="-128"/>
            </a:endParaRPr>
          </a:p>
        </p:txBody>
      </p:sp>
      <p:sp>
        <p:nvSpPr>
          <p:cNvPr id="38916" name="Line 5"/>
          <p:cNvSpPr>
            <a:spLocks noChangeShapeType="1"/>
          </p:cNvSpPr>
          <p:nvPr/>
        </p:nvSpPr>
        <p:spPr bwMode="auto">
          <a:xfrm>
            <a:off x="1436688" y="2514600"/>
            <a:ext cx="65786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82124" tIns="41061" rIns="82124" bIns="41061"/>
          <a:lstStyle/>
          <a:p>
            <a:endParaRPr lang="en-US"/>
          </a:p>
        </p:txBody>
      </p:sp>
      <p:sp>
        <p:nvSpPr>
          <p:cNvPr id="1265670" name="Line 6"/>
          <p:cNvSpPr>
            <a:spLocks noChangeShapeType="1"/>
          </p:cNvSpPr>
          <p:nvPr/>
        </p:nvSpPr>
        <p:spPr bwMode="auto">
          <a:xfrm>
            <a:off x="1524000" y="3495675"/>
            <a:ext cx="525463" cy="1025525"/>
          </a:xfrm>
          <a:prstGeom prst="line">
            <a:avLst/>
          </a:prstGeom>
          <a:noFill/>
          <a:ln w="28575">
            <a:solidFill>
              <a:schemeClr val="folHlink"/>
            </a:solidFill>
            <a:round/>
            <a:headEnd/>
            <a:tailEnd/>
          </a:ln>
          <a:effectLst>
            <a:prstShdw prst="shdw17" dist="17961" dir="2700000">
              <a:schemeClr val="folHlink">
                <a:gamma/>
                <a:shade val="60000"/>
                <a:invGamma/>
                <a:alpha val="74998"/>
              </a:schemeClr>
            </a:prstShdw>
          </a:effectLst>
        </p:spPr>
        <p:txBody>
          <a:bodyPr lIns="82124" tIns="41061" rIns="82124" bIns="41061"/>
          <a:lstStyle/>
          <a:p>
            <a:pPr eaLnBrk="0" fontAlgn="auto" hangingPunct="0">
              <a:spcBef>
                <a:spcPts val="0"/>
              </a:spcBef>
              <a:spcAft>
                <a:spcPts val="0"/>
              </a:spcAft>
              <a:defRPr/>
            </a:pPr>
            <a:endParaRPr lang="en-US" sz="2400" dirty="0">
              <a:latin typeface="Arial" pitchFamily="-110" charset="0"/>
              <a:ea typeface="ＭＳ Ｐゴシック" pitchFamily="-110" charset="-128"/>
              <a:cs typeface="ＭＳ Ｐゴシック" pitchFamily="-110" charset="-128"/>
            </a:endParaRPr>
          </a:p>
        </p:txBody>
      </p:sp>
      <p:sp>
        <p:nvSpPr>
          <p:cNvPr id="1265671" name="Line 7"/>
          <p:cNvSpPr>
            <a:spLocks noChangeShapeType="1"/>
          </p:cNvSpPr>
          <p:nvPr/>
        </p:nvSpPr>
        <p:spPr bwMode="auto">
          <a:xfrm flipH="1" flipV="1">
            <a:off x="3854450" y="5176838"/>
            <a:ext cx="1428750" cy="20637"/>
          </a:xfrm>
          <a:prstGeom prst="line">
            <a:avLst/>
          </a:prstGeom>
          <a:noFill/>
          <a:ln w="28575">
            <a:solidFill>
              <a:schemeClr val="folHlink"/>
            </a:solidFill>
            <a:round/>
            <a:headEnd/>
            <a:tailEnd/>
          </a:ln>
          <a:effectLst>
            <a:prstShdw prst="shdw17" dist="17961" dir="2700000">
              <a:schemeClr val="folHlink">
                <a:gamma/>
                <a:shade val="60000"/>
                <a:invGamma/>
                <a:alpha val="74998"/>
              </a:schemeClr>
            </a:prstShdw>
          </a:effectLst>
        </p:spPr>
        <p:txBody>
          <a:bodyPr lIns="82124" tIns="41061" rIns="82124" bIns="41061"/>
          <a:lstStyle/>
          <a:p>
            <a:pPr eaLnBrk="0" fontAlgn="auto" hangingPunct="0">
              <a:spcBef>
                <a:spcPts val="0"/>
              </a:spcBef>
              <a:spcAft>
                <a:spcPts val="0"/>
              </a:spcAft>
              <a:defRPr/>
            </a:pPr>
            <a:endParaRPr lang="en-US" sz="2400" dirty="0">
              <a:latin typeface="Arial" pitchFamily="-110" charset="0"/>
              <a:ea typeface="ＭＳ Ｐゴシック" pitchFamily="-110" charset="-128"/>
              <a:cs typeface="ＭＳ Ｐゴシック" pitchFamily="-110" charset="-128"/>
            </a:endParaRPr>
          </a:p>
        </p:txBody>
      </p:sp>
      <p:sp>
        <p:nvSpPr>
          <p:cNvPr id="1265672" name="Line 8"/>
          <p:cNvSpPr>
            <a:spLocks noChangeShapeType="1"/>
          </p:cNvSpPr>
          <p:nvPr/>
        </p:nvSpPr>
        <p:spPr bwMode="auto">
          <a:xfrm flipH="1">
            <a:off x="5711825" y="4806950"/>
            <a:ext cx="1152525" cy="300038"/>
          </a:xfrm>
          <a:prstGeom prst="line">
            <a:avLst/>
          </a:prstGeom>
          <a:noFill/>
          <a:ln w="28575">
            <a:solidFill>
              <a:schemeClr val="folHlink"/>
            </a:solidFill>
            <a:round/>
            <a:headEnd/>
            <a:tailEnd/>
          </a:ln>
          <a:effectLst>
            <a:prstShdw prst="shdw17" dist="17961" dir="2700000">
              <a:schemeClr val="folHlink">
                <a:gamma/>
                <a:shade val="60000"/>
                <a:invGamma/>
                <a:alpha val="74998"/>
              </a:schemeClr>
            </a:prstShdw>
          </a:effectLst>
        </p:spPr>
        <p:txBody>
          <a:bodyPr lIns="82124" tIns="41061" rIns="82124" bIns="41061"/>
          <a:lstStyle/>
          <a:p>
            <a:pPr eaLnBrk="0" fontAlgn="auto" hangingPunct="0">
              <a:spcBef>
                <a:spcPts val="0"/>
              </a:spcBef>
              <a:spcAft>
                <a:spcPts val="0"/>
              </a:spcAft>
              <a:defRPr/>
            </a:pPr>
            <a:endParaRPr lang="en-US" sz="2400" dirty="0">
              <a:latin typeface="Arial" pitchFamily="-110" charset="0"/>
              <a:ea typeface="ＭＳ Ｐゴシック" pitchFamily="-110" charset="-128"/>
              <a:cs typeface="ＭＳ Ｐゴシック" pitchFamily="-110" charset="-128"/>
            </a:endParaRPr>
          </a:p>
        </p:txBody>
      </p:sp>
      <p:sp>
        <p:nvSpPr>
          <p:cNvPr id="1265673" name="Line 9"/>
          <p:cNvSpPr>
            <a:spLocks noChangeShapeType="1"/>
          </p:cNvSpPr>
          <p:nvPr/>
        </p:nvSpPr>
        <p:spPr bwMode="auto">
          <a:xfrm flipH="1">
            <a:off x="7058025" y="3490913"/>
            <a:ext cx="352425" cy="1041400"/>
          </a:xfrm>
          <a:prstGeom prst="line">
            <a:avLst/>
          </a:prstGeom>
          <a:noFill/>
          <a:ln w="28575">
            <a:solidFill>
              <a:schemeClr val="folHlink"/>
            </a:solidFill>
            <a:round/>
            <a:headEnd/>
            <a:tailEnd/>
          </a:ln>
          <a:effectLst>
            <a:prstShdw prst="shdw17" dist="17961" dir="2700000">
              <a:schemeClr val="folHlink">
                <a:gamma/>
                <a:shade val="60000"/>
                <a:invGamma/>
                <a:alpha val="74998"/>
              </a:schemeClr>
            </a:prstShdw>
          </a:effectLst>
        </p:spPr>
        <p:txBody>
          <a:bodyPr lIns="82124" tIns="41061" rIns="82124" bIns="41061"/>
          <a:lstStyle/>
          <a:p>
            <a:pPr eaLnBrk="0" fontAlgn="auto" hangingPunct="0">
              <a:spcBef>
                <a:spcPts val="0"/>
              </a:spcBef>
              <a:spcAft>
                <a:spcPts val="0"/>
              </a:spcAft>
              <a:defRPr/>
            </a:pPr>
            <a:endParaRPr lang="en-US" sz="2400" dirty="0">
              <a:latin typeface="Arial" pitchFamily="-110" charset="0"/>
              <a:ea typeface="ＭＳ Ｐゴシック" pitchFamily="-110" charset="-128"/>
              <a:cs typeface="ＭＳ Ｐゴシック" pitchFamily="-110" charset="-128"/>
            </a:endParaRPr>
          </a:p>
        </p:txBody>
      </p:sp>
      <p:sp>
        <p:nvSpPr>
          <p:cNvPr id="1265674" name="Line 10"/>
          <p:cNvSpPr>
            <a:spLocks noChangeShapeType="1"/>
          </p:cNvSpPr>
          <p:nvPr/>
        </p:nvSpPr>
        <p:spPr bwMode="auto">
          <a:xfrm>
            <a:off x="6426200" y="2709863"/>
            <a:ext cx="858838" cy="419100"/>
          </a:xfrm>
          <a:prstGeom prst="line">
            <a:avLst/>
          </a:prstGeom>
          <a:noFill/>
          <a:ln w="28575">
            <a:solidFill>
              <a:schemeClr val="folHlink"/>
            </a:solidFill>
            <a:round/>
            <a:headEnd/>
            <a:tailEnd/>
          </a:ln>
          <a:effectLst>
            <a:prstShdw prst="shdw17" dist="17961" dir="2700000">
              <a:schemeClr val="folHlink">
                <a:gamma/>
                <a:shade val="60000"/>
                <a:invGamma/>
                <a:alpha val="74998"/>
              </a:schemeClr>
            </a:prstShdw>
          </a:effectLst>
        </p:spPr>
        <p:txBody>
          <a:bodyPr lIns="82124" tIns="41061" rIns="82124" bIns="41061"/>
          <a:lstStyle/>
          <a:p>
            <a:pPr eaLnBrk="0" fontAlgn="auto" hangingPunct="0">
              <a:spcBef>
                <a:spcPts val="0"/>
              </a:spcBef>
              <a:spcAft>
                <a:spcPts val="0"/>
              </a:spcAft>
              <a:defRPr/>
            </a:pPr>
            <a:endParaRPr lang="en-US" sz="2400" dirty="0">
              <a:latin typeface="Arial" pitchFamily="-110" charset="0"/>
              <a:ea typeface="ＭＳ Ｐゴシック" pitchFamily="-110" charset="-128"/>
              <a:cs typeface="ＭＳ Ｐゴシック" pitchFamily="-110" charset="-128"/>
            </a:endParaRPr>
          </a:p>
        </p:txBody>
      </p:sp>
      <p:sp>
        <p:nvSpPr>
          <p:cNvPr id="1265675" name="Line 11"/>
          <p:cNvSpPr>
            <a:spLocks noChangeShapeType="1"/>
          </p:cNvSpPr>
          <p:nvPr/>
        </p:nvSpPr>
        <p:spPr bwMode="auto">
          <a:xfrm>
            <a:off x="4792663" y="2478088"/>
            <a:ext cx="1204912" cy="96837"/>
          </a:xfrm>
          <a:prstGeom prst="line">
            <a:avLst/>
          </a:prstGeom>
          <a:noFill/>
          <a:ln w="28575">
            <a:solidFill>
              <a:schemeClr val="folHlink"/>
            </a:solidFill>
            <a:round/>
            <a:headEnd/>
            <a:tailEnd/>
          </a:ln>
          <a:effectLst>
            <a:prstShdw prst="shdw17" dist="17961" dir="2700000">
              <a:schemeClr val="folHlink">
                <a:gamma/>
                <a:shade val="60000"/>
                <a:invGamma/>
                <a:alpha val="74998"/>
              </a:schemeClr>
            </a:prstShdw>
          </a:effectLst>
        </p:spPr>
        <p:txBody>
          <a:bodyPr lIns="82124" tIns="41061" rIns="82124" bIns="41061"/>
          <a:lstStyle/>
          <a:p>
            <a:pPr eaLnBrk="0" fontAlgn="auto" hangingPunct="0">
              <a:spcBef>
                <a:spcPts val="0"/>
              </a:spcBef>
              <a:spcAft>
                <a:spcPts val="0"/>
              </a:spcAft>
              <a:defRPr/>
            </a:pPr>
            <a:endParaRPr lang="en-US" sz="2400" dirty="0">
              <a:latin typeface="Arial" pitchFamily="-110" charset="0"/>
              <a:ea typeface="ＭＳ Ｐゴシック" pitchFamily="-110" charset="-128"/>
              <a:cs typeface="ＭＳ Ｐゴシック" pitchFamily="-110" charset="-128"/>
            </a:endParaRPr>
          </a:p>
        </p:txBody>
      </p:sp>
      <p:sp>
        <p:nvSpPr>
          <p:cNvPr id="1265676" name="Line 12"/>
          <p:cNvSpPr>
            <a:spLocks noChangeShapeType="1"/>
          </p:cNvSpPr>
          <p:nvPr/>
        </p:nvSpPr>
        <p:spPr bwMode="auto">
          <a:xfrm flipV="1">
            <a:off x="1749425" y="2530475"/>
            <a:ext cx="2579688" cy="620713"/>
          </a:xfrm>
          <a:prstGeom prst="line">
            <a:avLst/>
          </a:prstGeom>
          <a:noFill/>
          <a:ln w="28575">
            <a:solidFill>
              <a:schemeClr val="folHlink"/>
            </a:solidFill>
            <a:round/>
            <a:headEnd/>
            <a:tailEnd/>
          </a:ln>
          <a:effectLst>
            <a:prstShdw prst="shdw17" dist="17961" dir="2700000">
              <a:schemeClr val="folHlink">
                <a:gamma/>
                <a:shade val="60000"/>
                <a:invGamma/>
                <a:alpha val="74998"/>
              </a:schemeClr>
            </a:prstShdw>
          </a:effectLst>
        </p:spPr>
        <p:txBody>
          <a:bodyPr lIns="82124" tIns="41061" rIns="82124" bIns="41061"/>
          <a:lstStyle/>
          <a:p>
            <a:pPr eaLnBrk="0" fontAlgn="auto" hangingPunct="0">
              <a:spcBef>
                <a:spcPts val="0"/>
              </a:spcBef>
              <a:spcAft>
                <a:spcPts val="0"/>
              </a:spcAft>
              <a:defRPr/>
            </a:pPr>
            <a:endParaRPr lang="en-US" sz="2400" dirty="0">
              <a:latin typeface="Arial" pitchFamily="-110" charset="0"/>
              <a:ea typeface="ＭＳ Ｐゴシック" pitchFamily="-110" charset="-128"/>
              <a:cs typeface="ＭＳ Ｐゴシック" pitchFamily="-110" charset="-128"/>
            </a:endParaRPr>
          </a:p>
        </p:txBody>
      </p:sp>
      <p:sp>
        <p:nvSpPr>
          <p:cNvPr id="1265677" name="Line 13"/>
          <p:cNvSpPr>
            <a:spLocks noChangeShapeType="1"/>
          </p:cNvSpPr>
          <p:nvPr/>
        </p:nvSpPr>
        <p:spPr bwMode="auto">
          <a:xfrm flipV="1">
            <a:off x="3614738" y="2686050"/>
            <a:ext cx="892175" cy="2316163"/>
          </a:xfrm>
          <a:prstGeom prst="line">
            <a:avLst/>
          </a:prstGeom>
          <a:noFill/>
          <a:ln w="28575">
            <a:solidFill>
              <a:schemeClr val="folHlink"/>
            </a:solidFill>
            <a:round/>
            <a:headEnd/>
            <a:tailEnd/>
          </a:ln>
          <a:effectLst>
            <a:prstShdw prst="shdw17" dist="17961" dir="2700000">
              <a:schemeClr val="folHlink">
                <a:gamma/>
                <a:shade val="60000"/>
                <a:invGamma/>
                <a:alpha val="74998"/>
              </a:schemeClr>
            </a:prstShdw>
          </a:effectLst>
        </p:spPr>
        <p:txBody>
          <a:bodyPr lIns="82124" tIns="41061" rIns="82124" bIns="41061"/>
          <a:lstStyle/>
          <a:p>
            <a:pPr eaLnBrk="0" fontAlgn="auto" hangingPunct="0">
              <a:spcBef>
                <a:spcPts val="0"/>
              </a:spcBef>
              <a:spcAft>
                <a:spcPts val="0"/>
              </a:spcAft>
              <a:defRPr/>
            </a:pPr>
            <a:endParaRPr lang="en-US" sz="2400" dirty="0">
              <a:latin typeface="Arial" pitchFamily="-110" charset="0"/>
              <a:ea typeface="ＭＳ Ｐゴシック" pitchFamily="-110" charset="-128"/>
              <a:cs typeface="ＭＳ Ｐゴシック" pitchFamily="-110" charset="-128"/>
            </a:endParaRPr>
          </a:p>
        </p:txBody>
      </p:sp>
      <p:sp>
        <p:nvSpPr>
          <p:cNvPr id="1265678" name="Line 14"/>
          <p:cNvSpPr>
            <a:spLocks noChangeShapeType="1"/>
          </p:cNvSpPr>
          <p:nvPr/>
        </p:nvSpPr>
        <p:spPr bwMode="auto">
          <a:xfrm flipH="1" flipV="1">
            <a:off x="4718050" y="2597150"/>
            <a:ext cx="2197100" cy="2000250"/>
          </a:xfrm>
          <a:prstGeom prst="line">
            <a:avLst/>
          </a:prstGeom>
          <a:noFill/>
          <a:ln w="28575">
            <a:solidFill>
              <a:schemeClr val="folHlink"/>
            </a:solidFill>
            <a:round/>
            <a:headEnd/>
            <a:tailEnd/>
          </a:ln>
          <a:effectLst>
            <a:prstShdw prst="shdw17" dist="17961" dir="2700000">
              <a:schemeClr val="folHlink">
                <a:gamma/>
                <a:shade val="60000"/>
                <a:invGamma/>
                <a:alpha val="74998"/>
              </a:schemeClr>
            </a:prstShdw>
          </a:effectLst>
        </p:spPr>
        <p:txBody>
          <a:bodyPr lIns="82124" tIns="41061" rIns="82124" bIns="41061"/>
          <a:lstStyle/>
          <a:p>
            <a:pPr eaLnBrk="0" fontAlgn="auto" hangingPunct="0">
              <a:spcBef>
                <a:spcPts val="0"/>
              </a:spcBef>
              <a:spcAft>
                <a:spcPts val="0"/>
              </a:spcAft>
              <a:defRPr/>
            </a:pPr>
            <a:endParaRPr lang="en-US" sz="2400" dirty="0">
              <a:latin typeface="Arial" pitchFamily="-110" charset="0"/>
              <a:ea typeface="ＭＳ Ｐゴシック" pitchFamily="-110" charset="-128"/>
              <a:cs typeface="ＭＳ Ｐゴシック" pitchFamily="-110" charset="-128"/>
            </a:endParaRPr>
          </a:p>
        </p:txBody>
      </p:sp>
      <p:sp>
        <p:nvSpPr>
          <p:cNvPr id="1265679" name="Line 15"/>
          <p:cNvSpPr>
            <a:spLocks noChangeShapeType="1"/>
          </p:cNvSpPr>
          <p:nvPr/>
        </p:nvSpPr>
        <p:spPr bwMode="auto">
          <a:xfrm flipH="1">
            <a:off x="2197100" y="2759075"/>
            <a:ext cx="3843338" cy="1831975"/>
          </a:xfrm>
          <a:prstGeom prst="line">
            <a:avLst/>
          </a:prstGeom>
          <a:noFill/>
          <a:ln w="28575">
            <a:solidFill>
              <a:schemeClr val="folHlink"/>
            </a:solidFill>
            <a:round/>
            <a:headEnd/>
            <a:tailEnd/>
          </a:ln>
          <a:effectLst>
            <a:prstShdw prst="shdw17" dist="17961" dir="2700000">
              <a:schemeClr val="folHlink">
                <a:gamma/>
                <a:shade val="60000"/>
                <a:invGamma/>
                <a:alpha val="74998"/>
              </a:schemeClr>
            </a:prstShdw>
          </a:effectLst>
        </p:spPr>
        <p:txBody>
          <a:bodyPr lIns="82124" tIns="41061" rIns="82124" bIns="41061"/>
          <a:lstStyle/>
          <a:p>
            <a:pPr eaLnBrk="0" fontAlgn="auto" hangingPunct="0">
              <a:spcBef>
                <a:spcPts val="0"/>
              </a:spcBef>
              <a:spcAft>
                <a:spcPts val="0"/>
              </a:spcAft>
              <a:defRPr/>
            </a:pPr>
            <a:endParaRPr lang="en-US" sz="2400" dirty="0">
              <a:latin typeface="Arial" pitchFamily="-110" charset="0"/>
              <a:ea typeface="ＭＳ Ｐゴシック" pitchFamily="-110" charset="-128"/>
              <a:cs typeface="ＭＳ Ｐゴシック" pitchFamily="-110" charset="-128"/>
            </a:endParaRPr>
          </a:p>
        </p:txBody>
      </p:sp>
      <p:sp>
        <p:nvSpPr>
          <p:cNvPr id="1265680" name="Line 16"/>
          <p:cNvSpPr>
            <a:spLocks noChangeShapeType="1"/>
          </p:cNvSpPr>
          <p:nvPr/>
        </p:nvSpPr>
        <p:spPr bwMode="auto">
          <a:xfrm flipH="1">
            <a:off x="5513388" y="2851150"/>
            <a:ext cx="658812" cy="2141538"/>
          </a:xfrm>
          <a:prstGeom prst="line">
            <a:avLst/>
          </a:prstGeom>
          <a:noFill/>
          <a:ln w="28575">
            <a:solidFill>
              <a:schemeClr val="folHlink"/>
            </a:solidFill>
            <a:round/>
            <a:headEnd/>
            <a:tailEnd/>
          </a:ln>
          <a:effectLst>
            <a:prstShdw prst="shdw17" dist="17961" dir="2700000">
              <a:schemeClr val="folHlink">
                <a:gamma/>
                <a:shade val="60000"/>
                <a:invGamma/>
                <a:alpha val="74998"/>
              </a:schemeClr>
            </a:prstShdw>
          </a:effectLst>
        </p:spPr>
        <p:txBody>
          <a:bodyPr lIns="82124" tIns="41061" rIns="82124" bIns="41061"/>
          <a:lstStyle/>
          <a:p>
            <a:pPr eaLnBrk="0" fontAlgn="auto" hangingPunct="0">
              <a:spcBef>
                <a:spcPts val="0"/>
              </a:spcBef>
              <a:spcAft>
                <a:spcPts val="0"/>
              </a:spcAft>
              <a:defRPr/>
            </a:pPr>
            <a:endParaRPr lang="en-US" sz="2400" dirty="0">
              <a:latin typeface="Arial" pitchFamily="-110" charset="0"/>
              <a:ea typeface="ＭＳ Ｐゴシック" pitchFamily="-110" charset="-128"/>
              <a:cs typeface="ＭＳ Ｐゴシック" pitchFamily="-110" charset="-128"/>
            </a:endParaRPr>
          </a:p>
        </p:txBody>
      </p:sp>
      <p:sp>
        <p:nvSpPr>
          <p:cNvPr id="1265681" name="Line 17"/>
          <p:cNvSpPr>
            <a:spLocks noChangeShapeType="1"/>
          </p:cNvSpPr>
          <p:nvPr/>
        </p:nvSpPr>
        <p:spPr bwMode="auto">
          <a:xfrm flipH="1">
            <a:off x="3786188" y="3371850"/>
            <a:ext cx="3471862" cy="1701800"/>
          </a:xfrm>
          <a:prstGeom prst="line">
            <a:avLst/>
          </a:prstGeom>
          <a:noFill/>
          <a:ln w="28575">
            <a:solidFill>
              <a:schemeClr val="folHlink"/>
            </a:solidFill>
            <a:round/>
            <a:headEnd/>
            <a:tailEnd/>
          </a:ln>
          <a:effectLst>
            <a:prstShdw prst="shdw17" dist="17961" dir="2700000">
              <a:schemeClr val="folHlink">
                <a:gamma/>
                <a:shade val="60000"/>
                <a:invGamma/>
                <a:alpha val="74998"/>
              </a:schemeClr>
            </a:prstShdw>
          </a:effectLst>
        </p:spPr>
        <p:txBody>
          <a:bodyPr lIns="82124" tIns="41061" rIns="82124" bIns="41061"/>
          <a:lstStyle/>
          <a:p>
            <a:pPr eaLnBrk="0" fontAlgn="auto" hangingPunct="0">
              <a:spcBef>
                <a:spcPts val="0"/>
              </a:spcBef>
              <a:spcAft>
                <a:spcPts val="0"/>
              </a:spcAft>
              <a:defRPr/>
            </a:pPr>
            <a:endParaRPr lang="en-US" sz="2400" dirty="0">
              <a:latin typeface="Arial" pitchFamily="-110" charset="0"/>
              <a:ea typeface="ＭＳ Ｐゴシック" pitchFamily="-110" charset="-128"/>
              <a:cs typeface="ＭＳ Ｐゴシック" pitchFamily="-110" charset="-128"/>
            </a:endParaRPr>
          </a:p>
        </p:txBody>
      </p:sp>
      <p:sp>
        <p:nvSpPr>
          <p:cNvPr id="1265682" name="Line 18"/>
          <p:cNvSpPr>
            <a:spLocks noChangeShapeType="1"/>
          </p:cNvSpPr>
          <p:nvPr/>
        </p:nvSpPr>
        <p:spPr bwMode="auto">
          <a:xfrm flipH="1">
            <a:off x="1758950" y="3244850"/>
            <a:ext cx="5462588" cy="38100"/>
          </a:xfrm>
          <a:prstGeom prst="line">
            <a:avLst/>
          </a:prstGeom>
          <a:noFill/>
          <a:ln w="28575">
            <a:solidFill>
              <a:schemeClr val="folHlink"/>
            </a:solidFill>
            <a:round/>
            <a:headEnd/>
            <a:tailEnd/>
          </a:ln>
          <a:effectLst>
            <a:prstShdw prst="shdw17" dist="17961" dir="2700000">
              <a:schemeClr val="folHlink">
                <a:gamma/>
                <a:shade val="60000"/>
                <a:invGamma/>
                <a:alpha val="74998"/>
              </a:schemeClr>
            </a:prstShdw>
          </a:effectLst>
        </p:spPr>
        <p:txBody>
          <a:bodyPr lIns="82124" tIns="41061" rIns="82124" bIns="41061"/>
          <a:lstStyle/>
          <a:p>
            <a:pPr eaLnBrk="0" fontAlgn="auto" hangingPunct="0">
              <a:spcBef>
                <a:spcPts val="0"/>
              </a:spcBef>
              <a:spcAft>
                <a:spcPts val="0"/>
              </a:spcAft>
              <a:defRPr/>
            </a:pPr>
            <a:endParaRPr lang="en-US" sz="2400" dirty="0">
              <a:latin typeface="Arial" pitchFamily="-110" charset="0"/>
              <a:ea typeface="ＭＳ Ｐゴシック" pitchFamily="-110" charset="-128"/>
              <a:cs typeface="ＭＳ Ｐゴシック" pitchFamily="-110" charset="-128"/>
            </a:endParaRPr>
          </a:p>
        </p:txBody>
      </p:sp>
      <p:sp>
        <p:nvSpPr>
          <p:cNvPr id="1265683" name="Line 19"/>
          <p:cNvSpPr>
            <a:spLocks noChangeShapeType="1"/>
          </p:cNvSpPr>
          <p:nvPr/>
        </p:nvSpPr>
        <p:spPr bwMode="auto">
          <a:xfrm flipH="1" flipV="1">
            <a:off x="1720850" y="3425825"/>
            <a:ext cx="3630613" cy="1625600"/>
          </a:xfrm>
          <a:prstGeom prst="line">
            <a:avLst/>
          </a:prstGeom>
          <a:noFill/>
          <a:ln w="28575">
            <a:solidFill>
              <a:schemeClr val="folHlink"/>
            </a:solidFill>
            <a:round/>
            <a:headEnd/>
            <a:tailEnd/>
          </a:ln>
          <a:effectLst>
            <a:prstShdw prst="shdw17" dist="17961" dir="2700000">
              <a:schemeClr val="folHlink">
                <a:gamma/>
                <a:shade val="60000"/>
                <a:invGamma/>
                <a:alpha val="74998"/>
              </a:schemeClr>
            </a:prstShdw>
          </a:effectLst>
        </p:spPr>
        <p:txBody>
          <a:bodyPr lIns="82124" tIns="41061" rIns="82124" bIns="41061"/>
          <a:lstStyle/>
          <a:p>
            <a:pPr eaLnBrk="0" fontAlgn="auto" hangingPunct="0">
              <a:spcBef>
                <a:spcPts val="0"/>
              </a:spcBef>
              <a:spcAft>
                <a:spcPts val="0"/>
              </a:spcAft>
              <a:defRPr/>
            </a:pPr>
            <a:endParaRPr lang="en-US" sz="2400" dirty="0">
              <a:latin typeface="Arial" pitchFamily="-110" charset="0"/>
              <a:ea typeface="ＭＳ Ｐゴシック" pitchFamily="-110" charset="-128"/>
              <a:cs typeface="ＭＳ Ｐゴシック" pitchFamily="-110" charset="-128"/>
            </a:endParaRPr>
          </a:p>
        </p:txBody>
      </p:sp>
      <p:sp>
        <p:nvSpPr>
          <p:cNvPr id="1265684" name="Line 20"/>
          <p:cNvSpPr>
            <a:spLocks noChangeShapeType="1"/>
          </p:cNvSpPr>
          <p:nvPr/>
        </p:nvSpPr>
        <p:spPr bwMode="auto">
          <a:xfrm flipH="1" flipV="1">
            <a:off x="2260600" y="4681538"/>
            <a:ext cx="4603750" cy="36512"/>
          </a:xfrm>
          <a:prstGeom prst="line">
            <a:avLst/>
          </a:prstGeom>
          <a:noFill/>
          <a:ln w="28575">
            <a:solidFill>
              <a:schemeClr val="folHlink"/>
            </a:solidFill>
            <a:round/>
            <a:headEnd/>
            <a:tailEnd/>
          </a:ln>
          <a:effectLst>
            <a:prstShdw prst="shdw17" dist="17961" dir="2700000">
              <a:schemeClr val="folHlink">
                <a:gamma/>
                <a:shade val="60000"/>
                <a:invGamma/>
                <a:alpha val="74998"/>
              </a:schemeClr>
            </a:prstShdw>
          </a:effectLst>
        </p:spPr>
        <p:txBody>
          <a:bodyPr lIns="82124" tIns="41061" rIns="82124" bIns="41061"/>
          <a:lstStyle/>
          <a:p>
            <a:pPr eaLnBrk="0" fontAlgn="auto" hangingPunct="0">
              <a:spcBef>
                <a:spcPts val="0"/>
              </a:spcBef>
              <a:spcAft>
                <a:spcPts val="0"/>
              </a:spcAft>
              <a:defRPr/>
            </a:pPr>
            <a:endParaRPr lang="en-US" sz="2400" dirty="0">
              <a:latin typeface="Arial" pitchFamily="-110" charset="0"/>
              <a:ea typeface="ＭＳ Ｐゴシック" pitchFamily="-110" charset="-128"/>
              <a:cs typeface="ＭＳ Ｐゴシック" pitchFamily="-110" charset="-128"/>
            </a:endParaRPr>
          </a:p>
        </p:txBody>
      </p:sp>
      <p:sp>
        <p:nvSpPr>
          <p:cNvPr id="1265685" name="Line 21"/>
          <p:cNvSpPr>
            <a:spLocks noChangeShapeType="1"/>
          </p:cNvSpPr>
          <p:nvPr/>
        </p:nvSpPr>
        <p:spPr bwMode="auto">
          <a:xfrm flipH="1" flipV="1">
            <a:off x="2254250" y="4840288"/>
            <a:ext cx="1177925" cy="292100"/>
          </a:xfrm>
          <a:prstGeom prst="line">
            <a:avLst/>
          </a:prstGeom>
          <a:noFill/>
          <a:ln w="28575">
            <a:solidFill>
              <a:schemeClr val="folHlink"/>
            </a:solidFill>
            <a:round/>
            <a:headEnd/>
            <a:tailEnd/>
          </a:ln>
          <a:effectLst>
            <a:prstShdw prst="shdw17" dist="17961" dir="2700000">
              <a:schemeClr val="folHlink">
                <a:gamma/>
                <a:shade val="60000"/>
                <a:invGamma/>
                <a:alpha val="74998"/>
              </a:schemeClr>
            </a:prstShdw>
          </a:effectLst>
        </p:spPr>
        <p:txBody>
          <a:bodyPr lIns="82124" tIns="41061" rIns="82124" bIns="41061"/>
          <a:lstStyle/>
          <a:p>
            <a:pPr eaLnBrk="0" fontAlgn="auto" hangingPunct="0">
              <a:spcBef>
                <a:spcPts val="0"/>
              </a:spcBef>
              <a:spcAft>
                <a:spcPts val="0"/>
              </a:spcAft>
              <a:defRPr/>
            </a:pPr>
            <a:endParaRPr lang="en-US" sz="2400" dirty="0">
              <a:latin typeface="Arial" pitchFamily="-110" charset="0"/>
              <a:ea typeface="ＭＳ Ｐゴシック" pitchFamily="-110" charset="-128"/>
              <a:cs typeface="ＭＳ Ｐゴシック" pitchFamily="-110" charset="-128"/>
            </a:endParaRPr>
          </a:p>
        </p:txBody>
      </p:sp>
      <p:sp>
        <p:nvSpPr>
          <p:cNvPr id="1265686" name="Line 22"/>
          <p:cNvSpPr>
            <a:spLocks noChangeShapeType="1"/>
          </p:cNvSpPr>
          <p:nvPr/>
        </p:nvSpPr>
        <p:spPr bwMode="auto">
          <a:xfrm flipV="1">
            <a:off x="2152650" y="2662238"/>
            <a:ext cx="2224088" cy="1925637"/>
          </a:xfrm>
          <a:prstGeom prst="line">
            <a:avLst/>
          </a:prstGeom>
          <a:noFill/>
          <a:ln w="28575">
            <a:solidFill>
              <a:schemeClr val="folHlink"/>
            </a:solidFill>
            <a:round/>
            <a:headEnd/>
            <a:tailEnd/>
          </a:ln>
          <a:effectLst>
            <a:prstShdw prst="shdw17" dist="17961" dir="2700000">
              <a:schemeClr val="folHlink">
                <a:gamma/>
                <a:shade val="60000"/>
                <a:invGamma/>
                <a:alpha val="74998"/>
              </a:schemeClr>
            </a:prstShdw>
          </a:effectLst>
        </p:spPr>
        <p:txBody>
          <a:bodyPr lIns="82124" tIns="41061" rIns="82124" bIns="41061"/>
          <a:lstStyle/>
          <a:p>
            <a:pPr eaLnBrk="0" fontAlgn="auto" hangingPunct="0">
              <a:spcBef>
                <a:spcPts val="0"/>
              </a:spcBef>
              <a:spcAft>
                <a:spcPts val="0"/>
              </a:spcAft>
              <a:defRPr/>
            </a:pPr>
            <a:endParaRPr lang="en-US" sz="2400" dirty="0">
              <a:latin typeface="Arial" pitchFamily="-110" charset="0"/>
              <a:ea typeface="ＭＳ Ｐゴシック" pitchFamily="-110" charset="-128"/>
              <a:cs typeface="ＭＳ Ｐゴシック" pitchFamily="-110" charset="-128"/>
            </a:endParaRPr>
          </a:p>
        </p:txBody>
      </p:sp>
      <p:sp>
        <p:nvSpPr>
          <p:cNvPr id="1265687" name="Line 23"/>
          <p:cNvSpPr>
            <a:spLocks noChangeShapeType="1"/>
          </p:cNvSpPr>
          <p:nvPr/>
        </p:nvSpPr>
        <p:spPr bwMode="auto">
          <a:xfrm flipH="1" flipV="1">
            <a:off x="4665663" y="2671763"/>
            <a:ext cx="736600" cy="2332037"/>
          </a:xfrm>
          <a:prstGeom prst="line">
            <a:avLst/>
          </a:prstGeom>
          <a:noFill/>
          <a:ln w="28575">
            <a:solidFill>
              <a:schemeClr val="folHlink"/>
            </a:solidFill>
            <a:round/>
            <a:headEnd/>
            <a:tailEnd/>
          </a:ln>
          <a:effectLst>
            <a:prstShdw prst="shdw17" dist="17961" dir="2700000">
              <a:schemeClr val="folHlink">
                <a:gamma/>
                <a:shade val="60000"/>
                <a:invGamma/>
                <a:alpha val="74998"/>
              </a:schemeClr>
            </a:prstShdw>
          </a:effectLst>
        </p:spPr>
        <p:txBody>
          <a:bodyPr lIns="82124" tIns="41061" rIns="82124" bIns="41061"/>
          <a:lstStyle/>
          <a:p>
            <a:pPr eaLnBrk="0" fontAlgn="auto" hangingPunct="0">
              <a:spcBef>
                <a:spcPts val="0"/>
              </a:spcBef>
              <a:spcAft>
                <a:spcPts val="0"/>
              </a:spcAft>
              <a:defRPr/>
            </a:pPr>
            <a:endParaRPr lang="en-US" sz="2400" dirty="0">
              <a:latin typeface="Arial" pitchFamily="-110" charset="0"/>
              <a:ea typeface="ＭＳ Ｐゴシック" pitchFamily="-110" charset="-128"/>
              <a:cs typeface="ＭＳ Ｐゴシック" pitchFamily="-110" charset="-128"/>
            </a:endParaRPr>
          </a:p>
        </p:txBody>
      </p:sp>
      <p:sp>
        <p:nvSpPr>
          <p:cNvPr id="1265688" name="Line 24"/>
          <p:cNvSpPr>
            <a:spLocks noChangeShapeType="1"/>
          </p:cNvSpPr>
          <p:nvPr/>
        </p:nvSpPr>
        <p:spPr bwMode="auto">
          <a:xfrm flipH="1" flipV="1">
            <a:off x="4756150" y="2552700"/>
            <a:ext cx="2460625" cy="630238"/>
          </a:xfrm>
          <a:prstGeom prst="line">
            <a:avLst/>
          </a:prstGeom>
          <a:noFill/>
          <a:ln w="28575">
            <a:solidFill>
              <a:schemeClr val="folHlink"/>
            </a:solidFill>
            <a:round/>
            <a:headEnd/>
            <a:tailEnd/>
          </a:ln>
          <a:effectLst>
            <a:prstShdw prst="shdw17" dist="17961" dir="2700000">
              <a:schemeClr val="folHlink">
                <a:gamma/>
                <a:shade val="60000"/>
                <a:invGamma/>
                <a:alpha val="74998"/>
              </a:schemeClr>
            </a:prstShdw>
          </a:effectLst>
        </p:spPr>
        <p:txBody>
          <a:bodyPr lIns="82124" tIns="41061" rIns="82124" bIns="41061"/>
          <a:lstStyle/>
          <a:p>
            <a:pPr eaLnBrk="0" fontAlgn="auto" hangingPunct="0">
              <a:spcBef>
                <a:spcPts val="0"/>
              </a:spcBef>
              <a:spcAft>
                <a:spcPts val="0"/>
              </a:spcAft>
              <a:defRPr/>
            </a:pPr>
            <a:endParaRPr lang="en-US" sz="2400" dirty="0">
              <a:latin typeface="Arial" pitchFamily="-110" charset="0"/>
              <a:ea typeface="ＭＳ Ｐゴシック" pitchFamily="-110" charset="-128"/>
              <a:cs typeface="ＭＳ Ｐゴシック" pitchFamily="-110" charset="-128"/>
            </a:endParaRPr>
          </a:p>
        </p:txBody>
      </p:sp>
      <p:sp>
        <p:nvSpPr>
          <p:cNvPr id="1265689" name="Line 25"/>
          <p:cNvSpPr>
            <a:spLocks noChangeShapeType="1"/>
          </p:cNvSpPr>
          <p:nvPr/>
        </p:nvSpPr>
        <p:spPr bwMode="auto">
          <a:xfrm flipH="1">
            <a:off x="1778000" y="2695575"/>
            <a:ext cx="4216400" cy="525463"/>
          </a:xfrm>
          <a:prstGeom prst="line">
            <a:avLst/>
          </a:prstGeom>
          <a:noFill/>
          <a:ln w="28575">
            <a:solidFill>
              <a:schemeClr val="folHlink"/>
            </a:solidFill>
            <a:round/>
            <a:headEnd/>
            <a:tailEnd/>
          </a:ln>
          <a:effectLst>
            <a:prstShdw prst="shdw17" dist="17961" dir="2700000">
              <a:schemeClr val="folHlink">
                <a:gamma/>
                <a:shade val="60000"/>
                <a:invGamma/>
                <a:alpha val="74998"/>
              </a:schemeClr>
            </a:prstShdw>
          </a:effectLst>
        </p:spPr>
        <p:txBody>
          <a:bodyPr lIns="82124" tIns="41061" rIns="82124" bIns="41061"/>
          <a:lstStyle/>
          <a:p>
            <a:pPr eaLnBrk="0" fontAlgn="auto" hangingPunct="0">
              <a:spcBef>
                <a:spcPts val="0"/>
              </a:spcBef>
              <a:spcAft>
                <a:spcPts val="0"/>
              </a:spcAft>
              <a:defRPr/>
            </a:pPr>
            <a:endParaRPr lang="en-US" sz="2400" dirty="0">
              <a:latin typeface="Arial" pitchFamily="-110" charset="0"/>
              <a:ea typeface="ＭＳ Ｐゴシック" pitchFamily="-110" charset="-128"/>
              <a:cs typeface="ＭＳ Ｐゴシック" pitchFamily="-110" charset="-128"/>
            </a:endParaRPr>
          </a:p>
        </p:txBody>
      </p:sp>
      <p:sp>
        <p:nvSpPr>
          <p:cNvPr id="1265690" name="Line 26"/>
          <p:cNvSpPr>
            <a:spLocks noChangeShapeType="1"/>
          </p:cNvSpPr>
          <p:nvPr/>
        </p:nvSpPr>
        <p:spPr bwMode="auto">
          <a:xfrm flipH="1">
            <a:off x="3719513" y="2811463"/>
            <a:ext cx="2335212" cy="2209800"/>
          </a:xfrm>
          <a:prstGeom prst="line">
            <a:avLst/>
          </a:prstGeom>
          <a:noFill/>
          <a:ln w="28575">
            <a:solidFill>
              <a:schemeClr val="folHlink"/>
            </a:solidFill>
            <a:round/>
            <a:headEnd/>
            <a:tailEnd/>
          </a:ln>
          <a:effectLst>
            <a:prstShdw prst="shdw17" dist="17961" dir="2700000">
              <a:schemeClr val="folHlink">
                <a:gamma/>
                <a:shade val="60000"/>
                <a:invGamma/>
                <a:alpha val="74998"/>
              </a:schemeClr>
            </a:prstShdw>
          </a:effectLst>
        </p:spPr>
        <p:txBody>
          <a:bodyPr lIns="82124" tIns="41061" rIns="82124" bIns="41061"/>
          <a:lstStyle/>
          <a:p>
            <a:pPr eaLnBrk="0" fontAlgn="auto" hangingPunct="0">
              <a:spcBef>
                <a:spcPts val="0"/>
              </a:spcBef>
              <a:spcAft>
                <a:spcPts val="0"/>
              </a:spcAft>
              <a:defRPr/>
            </a:pPr>
            <a:endParaRPr lang="en-US" sz="2400" dirty="0">
              <a:latin typeface="Arial" pitchFamily="-110" charset="0"/>
              <a:ea typeface="ＭＳ Ｐゴシック" pitchFamily="-110" charset="-128"/>
              <a:cs typeface="ＭＳ Ｐゴシック" pitchFamily="-110" charset="-128"/>
            </a:endParaRPr>
          </a:p>
        </p:txBody>
      </p:sp>
      <p:sp>
        <p:nvSpPr>
          <p:cNvPr id="1265691" name="Line 27"/>
          <p:cNvSpPr>
            <a:spLocks noChangeShapeType="1"/>
          </p:cNvSpPr>
          <p:nvPr/>
        </p:nvSpPr>
        <p:spPr bwMode="auto">
          <a:xfrm>
            <a:off x="6359525" y="2844800"/>
            <a:ext cx="603250" cy="1706563"/>
          </a:xfrm>
          <a:prstGeom prst="line">
            <a:avLst/>
          </a:prstGeom>
          <a:noFill/>
          <a:ln w="28575">
            <a:solidFill>
              <a:schemeClr val="folHlink"/>
            </a:solidFill>
            <a:round/>
            <a:headEnd/>
            <a:tailEnd/>
          </a:ln>
          <a:effectLst>
            <a:prstShdw prst="shdw17" dist="17961" dir="2700000">
              <a:schemeClr val="folHlink">
                <a:gamma/>
                <a:shade val="60000"/>
                <a:invGamma/>
                <a:alpha val="74998"/>
              </a:schemeClr>
            </a:prstShdw>
          </a:effectLst>
        </p:spPr>
        <p:txBody>
          <a:bodyPr lIns="82124" tIns="41061" rIns="82124" bIns="41061"/>
          <a:lstStyle/>
          <a:p>
            <a:pPr eaLnBrk="0" fontAlgn="auto" hangingPunct="0">
              <a:spcBef>
                <a:spcPts val="0"/>
              </a:spcBef>
              <a:spcAft>
                <a:spcPts val="0"/>
              </a:spcAft>
              <a:defRPr/>
            </a:pPr>
            <a:endParaRPr lang="en-US" sz="2400" dirty="0">
              <a:latin typeface="Arial" pitchFamily="-110" charset="0"/>
              <a:ea typeface="ＭＳ Ｐゴシック" pitchFamily="-110" charset="-128"/>
              <a:cs typeface="ＭＳ Ｐゴシック" pitchFamily="-110" charset="-128"/>
            </a:endParaRPr>
          </a:p>
        </p:txBody>
      </p:sp>
      <p:sp>
        <p:nvSpPr>
          <p:cNvPr id="1265692" name="Line 28"/>
          <p:cNvSpPr>
            <a:spLocks noChangeShapeType="1"/>
          </p:cNvSpPr>
          <p:nvPr/>
        </p:nvSpPr>
        <p:spPr bwMode="auto">
          <a:xfrm flipH="1">
            <a:off x="2149475" y="3343275"/>
            <a:ext cx="5000625" cy="1331913"/>
          </a:xfrm>
          <a:prstGeom prst="line">
            <a:avLst/>
          </a:prstGeom>
          <a:noFill/>
          <a:ln w="28575">
            <a:solidFill>
              <a:schemeClr val="folHlink"/>
            </a:solidFill>
            <a:round/>
            <a:headEnd/>
            <a:tailEnd/>
          </a:ln>
          <a:effectLst>
            <a:prstShdw prst="shdw17" dist="17961" dir="2700000">
              <a:schemeClr val="folHlink">
                <a:gamma/>
                <a:shade val="60000"/>
                <a:invGamma/>
                <a:alpha val="74998"/>
              </a:schemeClr>
            </a:prstShdw>
          </a:effectLst>
        </p:spPr>
        <p:txBody>
          <a:bodyPr lIns="82124" tIns="41061" rIns="82124" bIns="41061"/>
          <a:lstStyle/>
          <a:p>
            <a:pPr eaLnBrk="0" fontAlgn="auto" hangingPunct="0">
              <a:spcBef>
                <a:spcPts val="0"/>
              </a:spcBef>
              <a:spcAft>
                <a:spcPts val="0"/>
              </a:spcAft>
              <a:defRPr/>
            </a:pPr>
            <a:endParaRPr lang="en-US" sz="2400" dirty="0">
              <a:latin typeface="Arial" pitchFamily="-110" charset="0"/>
              <a:ea typeface="ＭＳ Ｐゴシック" pitchFamily="-110" charset="-128"/>
              <a:cs typeface="ＭＳ Ｐゴシック" pitchFamily="-110" charset="-128"/>
            </a:endParaRPr>
          </a:p>
        </p:txBody>
      </p:sp>
      <p:sp>
        <p:nvSpPr>
          <p:cNvPr id="1265693" name="Line 29"/>
          <p:cNvSpPr>
            <a:spLocks noChangeShapeType="1"/>
          </p:cNvSpPr>
          <p:nvPr/>
        </p:nvSpPr>
        <p:spPr bwMode="auto">
          <a:xfrm flipH="1">
            <a:off x="5635625" y="3430588"/>
            <a:ext cx="1700213" cy="1589087"/>
          </a:xfrm>
          <a:prstGeom prst="line">
            <a:avLst/>
          </a:prstGeom>
          <a:noFill/>
          <a:ln w="28575">
            <a:solidFill>
              <a:schemeClr val="folHlink"/>
            </a:solidFill>
            <a:round/>
            <a:headEnd/>
            <a:tailEnd/>
          </a:ln>
          <a:effectLst>
            <a:prstShdw prst="shdw17" dist="17961" dir="2700000">
              <a:schemeClr val="folHlink">
                <a:gamma/>
                <a:shade val="60000"/>
                <a:invGamma/>
                <a:alpha val="74998"/>
              </a:schemeClr>
            </a:prstShdw>
          </a:effectLst>
        </p:spPr>
        <p:txBody>
          <a:bodyPr lIns="82124" tIns="41061" rIns="82124" bIns="41061"/>
          <a:lstStyle/>
          <a:p>
            <a:pPr eaLnBrk="0" fontAlgn="auto" hangingPunct="0">
              <a:spcBef>
                <a:spcPts val="0"/>
              </a:spcBef>
              <a:spcAft>
                <a:spcPts val="0"/>
              </a:spcAft>
              <a:defRPr/>
            </a:pPr>
            <a:endParaRPr lang="en-US" sz="2400" dirty="0">
              <a:latin typeface="Arial" pitchFamily="-110" charset="0"/>
              <a:ea typeface="ＭＳ Ｐゴシック" pitchFamily="-110" charset="-128"/>
              <a:cs typeface="ＭＳ Ｐゴシック" pitchFamily="-110" charset="-128"/>
            </a:endParaRPr>
          </a:p>
        </p:txBody>
      </p:sp>
      <p:sp>
        <p:nvSpPr>
          <p:cNvPr id="1265694" name="Line 30"/>
          <p:cNvSpPr>
            <a:spLocks noChangeShapeType="1"/>
          </p:cNvSpPr>
          <p:nvPr/>
        </p:nvSpPr>
        <p:spPr bwMode="auto">
          <a:xfrm flipH="1" flipV="1">
            <a:off x="1762125" y="3354388"/>
            <a:ext cx="5121275" cy="1293812"/>
          </a:xfrm>
          <a:prstGeom prst="line">
            <a:avLst/>
          </a:prstGeom>
          <a:noFill/>
          <a:ln w="28575">
            <a:solidFill>
              <a:schemeClr val="folHlink"/>
            </a:solidFill>
            <a:round/>
            <a:headEnd/>
            <a:tailEnd/>
          </a:ln>
          <a:effectLst>
            <a:prstShdw prst="shdw17" dist="17961" dir="2700000">
              <a:schemeClr val="folHlink">
                <a:gamma/>
                <a:shade val="60000"/>
                <a:invGamma/>
                <a:alpha val="74998"/>
              </a:schemeClr>
            </a:prstShdw>
          </a:effectLst>
        </p:spPr>
        <p:txBody>
          <a:bodyPr lIns="82124" tIns="41061" rIns="82124" bIns="41061"/>
          <a:lstStyle/>
          <a:p>
            <a:pPr eaLnBrk="0" fontAlgn="auto" hangingPunct="0">
              <a:spcBef>
                <a:spcPts val="0"/>
              </a:spcBef>
              <a:spcAft>
                <a:spcPts val="0"/>
              </a:spcAft>
              <a:defRPr/>
            </a:pPr>
            <a:endParaRPr lang="en-US" sz="2400" dirty="0">
              <a:latin typeface="Arial" pitchFamily="-110" charset="0"/>
              <a:ea typeface="ＭＳ Ｐゴシック" pitchFamily="-110" charset="-128"/>
              <a:cs typeface="ＭＳ Ｐゴシック" pitchFamily="-110" charset="-128"/>
            </a:endParaRPr>
          </a:p>
        </p:txBody>
      </p:sp>
      <p:sp>
        <p:nvSpPr>
          <p:cNvPr id="1265695" name="Line 31"/>
          <p:cNvSpPr>
            <a:spLocks noChangeShapeType="1"/>
          </p:cNvSpPr>
          <p:nvPr/>
        </p:nvSpPr>
        <p:spPr bwMode="auto">
          <a:xfrm flipH="1" flipV="1">
            <a:off x="1663700" y="3482975"/>
            <a:ext cx="1838325" cy="1535113"/>
          </a:xfrm>
          <a:prstGeom prst="line">
            <a:avLst/>
          </a:prstGeom>
          <a:noFill/>
          <a:ln w="28575">
            <a:solidFill>
              <a:schemeClr val="folHlink"/>
            </a:solidFill>
            <a:round/>
            <a:headEnd/>
            <a:tailEnd/>
          </a:ln>
          <a:effectLst>
            <a:prstShdw prst="shdw17" dist="17961" dir="2700000">
              <a:schemeClr val="folHlink">
                <a:gamma/>
                <a:shade val="60000"/>
                <a:invGamma/>
                <a:alpha val="74998"/>
              </a:schemeClr>
            </a:prstShdw>
          </a:effectLst>
        </p:spPr>
        <p:txBody>
          <a:bodyPr lIns="82124" tIns="41061" rIns="82124" bIns="41061"/>
          <a:lstStyle/>
          <a:p>
            <a:pPr eaLnBrk="0" fontAlgn="auto" hangingPunct="0">
              <a:spcBef>
                <a:spcPts val="0"/>
              </a:spcBef>
              <a:spcAft>
                <a:spcPts val="0"/>
              </a:spcAft>
              <a:defRPr/>
            </a:pPr>
            <a:endParaRPr lang="en-US" sz="2400" dirty="0">
              <a:latin typeface="Arial" pitchFamily="-110" charset="0"/>
              <a:ea typeface="ＭＳ Ｐゴシック" pitchFamily="-110" charset="-128"/>
              <a:cs typeface="ＭＳ Ｐゴシック" pitchFamily="-110" charset="-128"/>
            </a:endParaRPr>
          </a:p>
        </p:txBody>
      </p:sp>
      <p:sp>
        <p:nvSpPr>
          <p:cNvPr id="1265696" name="Line 32"/>
          <p:cNvSpPr>
            <a:spLocks noChangeShapeType="1"/>
          </p:cNvSpPr>
          <p:nvPr/>
        </p:nvSpPr>
        <p:spPr bwMode="auto">
          <a:xfrm flipH="1">
            <a:off x="3836988" y="4756150"/>
            <a:ext cx="3014662" cy="369888"/>
          </a:xfrm>
          <a:prstGeom prst="line">
            <a:avLst/>
          </a:prstGeom>
          <a:noFill/>
          <a:ln w="28575">
            <a:solidFill>
              <a:schemeClr val="folHlink"/>
            </a:solidFill>
            <a:round/>
            <a:headEnd/>
            <a:tailEnd/>
          </a:ln>
          <a:effectLst>
            <a:prstShdw prst="shdw17" dist="17961" dir="2700000">
              <a:schemeClr val="folHlink">
                <a:gamma/>
                <a:shade val="60000"/>
                <a:invGamma/>
                <a:alpha val="74998"/>
              </a:schemeClr>
            </a:prstShdw>
          </a:effectLst>
        </p:spPr>
        <p:txBody>
          <a:bodyPr lIns="82124" tIns="41061" rIns="82124" bIns="41061"/>
          <a:lstStyle/>
          <a:p>
            <a:pPr eaLnBrk="0" fontAlgn="auto" hangingPunct="0">
              <a:spcBef>
                <a:spcPts val="0"/>
              </a:spcBef>
              <a:spcAft>
                <a:spcPts val="0"/>
              </a:spcAft>
              <a:defRPr/>
            </a:pPr>
            <a:endParaRPr lang="en-US" sz="2400" dirty="0">
              <a:latin typeface="Arial" pitchFamily="-110" charset="0"/>
              <a:ea typeface="ＭＳ Ｐゴシック" pitchFamily="-110" charset="-128"/>
              <a:cs typeface="ＭＳ Ｐゴシック" pitchFamily="-110" charset="-128"/>
            </a:endParaRPr>
          </a:p>
        </p:txBody>
      </p:sp>
      <p:sp>
        <p:nvSpPr>
          <p:cNvPr id="1265697" name="Line 33"/>
          <p:cNvSpPr>
            <a:spLocks noChangeShapeType="1"/>
          </p:cNvSpPr>
          <p:nvPr/>
        </p:nvSpPr>
        <p:spPr bwMode="auto">
          <a:xfrm flipH="1" flipV="1">
            <a:off x="2276475" y="4767263"/>
            <a:ext cx="3043238" cy="355600"/>
          </a:xfrm>
          <a:prstGeom prst="line">
            <a:avLst/>
          </a:prstGeom>
          <a:noFill/>
          <a:ln w="28575">
            <a:solidFill>
              <a:schemeClr val="folHlink"/>
            </a:solidFill>
            <a:round/>
            <a:headEnd/>
            <a:tailEnd/>
          </a:ln>
          <a:effectLst>
            <a:prstShdw prst="shdw17" dist="17961" dir="2700000">
              <a:schemeClr val="folHlink">
                <a:gamma/>
                <a:shade val="60000"/>
                <a:invGamma/>
                <a:alpha val="74998"/>
              </a:schemeClr>
            </a:prstShdw>
          </a:effectLst>
        </p:spPr>
        <p:txBody>
          <a:bodyPr lIns="82124" tIns="41061" rIns="82124" bIns="41061"/>
          <a:lstStyle/>
          <a:p>
            <a:pPr eaLnBrk="0" fontAlgn="auto" hangingPunct="0">
              <a:spcBef>
                <a:spcPts val="0"/>
              </a:spcBef>
              <a:spcAft>
                <a:spcPts val="0"/>
              </a:spcAft>
              <a:defRPr/>
            </a:pPr>
            <a:endParaRPr lang="en-US" sz="2400" dirty="0">
              <a:latin typeface="Arial" pitchFamily="-110" charset="0"/>
              <a:ea typeface="ＭＳ Ｐゴシック" pitchFamily="-110" charset="-128"/>
              <a:cs typeface="ＭＳ Ｐゴシック" pitchFamily="-110" charset="-128"/>
            </a:endParaRPr>
          </a:p>
        </p:txBody>
      </p:sp>
      <p:sp>
        <p:nvSpPr>
          <p:cNvPr id="1265698" name="Line 34"/>
          <p:cNvSpPr>
            <a:spLocks noChangeShapeType="1"/>
          </p:cNvSpPr>
          <p:nvPr/>
        </p:nvSpPr>
        <p:spPr bwMode="auto">
          <a:xfrm flipV="1">
            <a:off x="1720850" y="2662238"/>
            <a:ext cx="1066800" cy="431800"/>
          </a:xfrm>
          <a:prstGeom prst="line">
            <a:avLst/>
          </a:prstGeom>
          <a:noFill/>
          <a:ln w="28575">
            <a:solidFill>
              <a:schemeClr val="folHlink"/>
            </a:solidFill>
            <a:round/>
            <a:headEnd/>
            <a:tailEnd/>
          </a:ln>
          <a:effectLst>
            <a:prstShdw prst="shdw17" dist="17961" dir="2700000">
              <a:schemeClr val="folHlink">
                <a:gamma/>
                <a:shade val="60000"/>
                <a:invGamma/>
                <a:alpha val="74998"/>
              </a:schemeClr>
            </a:prstShdw>
          </a:effectLst>
        </p:spPr>
        <p:txBody>
          <a:bodyPr lIns="82124" tIns="41061" rIns="82124" bIns="41061"/>
          <a:lstStyle/>
          <a:p>
            <a:pPr eaLnBrk="0" fontAlgn="auto" hangingPunct="0">
              <a:spcBef>
                <a:spcPts val="0"/>
              </a:spcBef>
              <a:spcAft>
                <a:spcPts val="0"/>
              </a:spcAft>
              <a:defRPr/>
            </a:pPr>
            <a:endParaRPr lang="en-US" sz="2400" dirty="0">
              <a:latin typeface="Arial" pitchFamily="-110" charset="0"/>
              <a:ea typeface="ＭＳ Ｐゴシック" pitchFamily="-110" charset="-128"/>
              <a:cs typeface="ＭＳ Ｐゴシック" pitchFamily="-110" charset="-128"/>
            </a:endParaRPr>
          </a:p>
        </p:txBody>
      </p:sp>
      <p:sp>
        <p:nvSpPr>
          <p:cNvPr id="1265699" name="Line 35"/>
          <p:cNvSpPr>
            <a:spLocks noChangeShapeType="1"/>
          </p:cNvSpPr>
          <p:nvPr/>
        </p:nvSpPr>
        <p:spPr bwMode="auto">
          <a:xfrm flipV="1">
            <a:off x="2055813" y="2767013"/>
            <a:ext cx="788987" cy="1736725"/>
          </a:xfrm>
          <a:prstGeom prst="line">
            <a:avLst/>
          </a:prstGeom>
          <a:noFill/>
          <a:ln w="28575">
            <a:solidFill>
              <a:schemeClr val="folHlink"/>
            </a:solidFill>
            <a:round/>
            <a:headEnd/>
            <a:tailEnd/>
          </a:ln>
          <a:effectLst>
            <a:prstShdw prst="shdw17" dist="17961" dir="2700000">
              <a:schemeClr val="folHlink">
                <a:gamma/>
                <a:shade val="60000"/>
                <a:invGamma/>
                <a:alpha val="74998"/>
              </a:schemeClr>
            </a:prstShdw>
          </a:effectLst>
        </p:spPr>
        <p:txBody>
          <a:bodyPr lIns="82124" tIns="41061" rIns="82124" bIns="41061"/>
          <a:lstStyle/>
          <a:p>
            <a:pPr eaLnBrk="0" fontAlgn="auto" hangingPunct="0">
              <a:spcBef>
                <a:spcPts val="0"/>
              </a:spcBef>
              <a:spcAft>
                <a:spcPts val="0"/>
              </a:spcAft>
              <a:defRPr/>
            </a:pPr>
            <a:endParaRPr lang="en-US" sz="2400" dirty="0">
              <a:latin typeface="Arial" pitchFamily="-110" charset="0"/>
              <a:ea typeface="ＭＳ Ｐゴシック" pitchFamily="-110" charset="-128"/>
              <a:cs typeface="ＭＳ Ｐゴシック" pitchFamily="-110" charset="-128"/>
            </a:endParaRPr>
          </a:p>
        </p:txBody>
      </p:sp>
      <p:sp>
        <p:nvSpPr>
          <p:cNvPr id="1265700" name="Line 36"/>
          <p:cNvSpPr>
            <a:spLocks noChangeShapeType="1"/>
          </p:cNvSpPr>
          <p:nvPr/>
        </p:nvSpPr>
        <p:spPr bwMode="auto">
          <a:xfrm flipH="1" flipV="1">
            <a:off x="3028950" y="2805113"/>
            <a:ext cx="533400" cy="2193925"/>
          </a:xfrm>
          <a:prstGeom prst="line">
            <a:avLst/>
          </a:prstGeom>
          <a:noFill/>
          <a:ln w="28575">
            <a:solidFill>
              <a:schemeClr val="folHlink"/>
            </a:solidFill>
            <a:round/>
            <a:headEnd/>
            <a:tailEnd/>
          </a:ln>
          <a:effectLst>
            <a:prstShdw prst="shdw17" dist="17961" dir="2700000">
              <a:schemeClr val="folHlink">
                <a:gamma/>
                <a:shade val="60000"/>
                <a:invGamma/>
                <a:alpha val="74998"/>
              </a:schemeClr>
            </a:prstShdw>
          </a:effectLst>
        </p:spPr>
        <p:txBody>
          <a:bodyPr lIns="82124" tIns="41061" rIns="82124" bIns="41061"/>
          <a:lstStyle/>
          <a:p>
            <a:pPr eaLnBrk="0" fontAlgn="auto" hangingPunct="0">
              <a:spcBef>
                <a:spcPts val="0"/>
              </a:spcBef>
              <a:spcAft>
                <a:spcPts val="0"/>
              </a:spcAft>
              <a:defRPr/>
            </a:pPr>
            <a:endParaRPr lang="en-US" sz="2400" dirty="0">
              <a:latin typeface="Arial" pitchFamily="-110" charset="0"/>
              <a:ea typeface="ＭＳ Ｐゴシック" pitchFamily="-110" charset="-128"/>
              <a:cs typeface="ＭＳ Ｐゴシック" pitchFamily="-110" charset="-128"/>
            </a:endParaRPr>
          </a:p>
        </p:txBody>
      </p:sp>
      <p:sp>
        <p:nvSpPr>
          <p:cNvPr id="1265701" name="Line 37"/>
          <p:cNvSpPr>
            <a:spLocks noChangeShapeType="1"/>
          </p:cNvSpPr>
          <p:nvPr/>
        </p:nvSpPr>
        <p:spPr bwMode="auto">
          <a:xfrm flipH="1" flipV="1">
            <a:off x="3108325" y="2814638"/>
            <a:ext cx="2265363" cy="2212975"/>
          </a:xfrm>
          <a:prstGeom prst="line">
            <a:avLst/>
          </a:prstGeom>
          <a:noFill/>
          <a:ln w="28575">
            <a:solidFill>
              <a:schemeClr val="folHlink"/>
            </a:solidFill>
            <a:round/>
            <a:headEnd/>
            <a:tailEnd/>
          </a:ln>
          <a:effectLst>
            <a:prstShdw prst="shdw17" dist="17961" dir="2700000">
              <a:schemeClr val="folHlink">
                <a:gamma/>
                <a:shade val="60000"/>
                <a:invGamma/>
                <a:alpha val="74998"/>
              </a:schemeClr>
            </a:prstShdw>
          </a:effectLst>
        </p:spPr>
        <p:txBody>
          <a:bodyPr lIns="82124" tIns="41061" rIns="82124" bIns="41061"/>
          <a:lstStyle/>
          <a:p>
            <a:pPr eaLnBrk="0" fontAlgn="auto" hangingPunct="0">
              <a:spcBef>
                <a:spcPts val="0"/>
              </a:spcBef>
              <a:spcAft>
                <a:spcPts val="0"/>
              </a:spcAft>
              <a:defRPr/>
            </a:pPr>
            <a:endParaRPr lang="en-US" sz="2400" dirty="0">
              <a:latin typeface="Arial" pitchFamily="-110" charset="0"/>
              <a:ea typeface="ＭＳ Ｐゴシック" pitchFamily="-110" charset="-128"/>
              <a:cs typeface="ＭＳ Ｐゴシック" pitchFamily="-110" charset="-128"/>
            </a:endParaRPr>
          </a:p>
        </p:txBody>
      </p:sp>
      <p:sp>
        <p:nvSpPr>
          <p:cNvPr id="1265702" name="Line 38"/>
          <p:cNvSpPr>
            <a:spLocks noChangeShapeType="1"/>
          </p:cNvSpPr>
          <p:nvPr/>
        </p:nvSpPr>
        <p:spPr bwMode="auto">
          <a:xfrm flipH="1" flipV="1">
            <a:off x="3171825" y="2767013"/>
            <a:ext cx="3730625" cy="1860550"/>
          </a:xfrm>
          <a:prstGeom prst="line">
            <a:avLst/>
          </a:prstGeom>
          <a:noFill/>
          <a:ln w="28575">
            <a:solidFill>
              <a:schemeClr val="folHlink"/>
            </a:solidFill>
            <a:round/>
            <a:headEnd/>
            <a:tailEnd/>
          </a:ln>
          <a:effectLst>
            <a:prstShdw prst="shdw17" dist="17961" dir="2700000">
              <a:schemeClr val="folHlink">
                <a:gamma/>
                <a:shade val="60000"/>
                <a:invGamma/>
                <a:alpha val="74998"/>
              </a:schemeClr>
            </a:prstShdw>
          </a:effectLst>
        </p:spPr>
        <p:txBody>
          <a:bodyPr lIns="82124" tIns="41061" rIns="82124" bIns="41061"/>
          <a:lstStyle/>
          <a:p>
            <a:pPr eaLnBrk="0" fontAlgn="auto" hangingPunct="0">
              <a:spcBef>
                <a:spcPts val="0"/>
              </a:spcBef>
              <a:spcAft>
                <a:spcPts val="0"/>
              </a:spcAft>
              <a:defRPr/>
            </a:pPr>
            <a:endParaRPr lang="en-US" sz="2400" dirty="0">
              <a:latin typeface="Arial" pitchFamily="-110" charset="0"/>
              <a:ea typeface="ＭＳ Ｐゴシック" pitchFamily="-110" charset="-128"/>
              <a:cs typeface="ＭＳ Ｐゴシック" pitchFamily="-110" charset="-128"/>
            </a:endParaRPr>
          </a:p>
        </p:txBody>
      </p:sp>
      <p:sp>
        <p:nvSpPr>
          <p:cNvPr id="1265703" name="Line 39"/>
          <p:cNvSpPr>
            <a:spLocks noChangeShapeType="1"/>
          </p:cNvSpPr>
          <p:nvPr/>
        </p:nvSpPr>
        <p:spPr bwMode="auto">
          <a:xfrm flipH="1" flipV="1">
            <a:off x="3203575" y="2700338"/>
            <a:ext cx="4016375" cy="517525"/>
          </a:xfrm>
          <a:prstGeom prst="line">
            <a:avLst/>
          </a:prstGeom>
          <a:noFill/>
          <a:ln w="28575">
            <a:solidFill>
              <a:schemeClr val="folHlink"/>
            </a:solidFill>
            <a:round/>
            <a:headEnd/>
            <a:tailEnd/>
          </a:ln>
          <a:effectLst>
            <a:prstShdw prst="shdw17" dist="17961" dir="2700000">
              <a:schemeClr val="folHlink">
                <a:gamma/>
                <a:shade val="60000"/>
                <a:invGamma/>
                <a:alpha val="74998"/>
              </a:schemeClr>
            </a:prstShdw>
          </a:effectLst>
        </p:spPr>
        <p:txBody>
          <a:bodyPr lIns="82124" tIns="41061" rIns="82124" bIns="41061"/>
          <a:lstStyle/>
          <a:p>
            <a:pPr eaLnBrk="0" fontAlgn="auto" hangingPunct="0">
              <a:spcBef>
                <a:spcPts val="0"/>
              </a:spcBef>
              <a:spcAft>
                <a:spcPts val="0"/>
              </a:spcAft>
              <a:defRPr/>
            </a:pPr>
            <a:endParaRPr lang="en-US" sz="2400" dirty="0">
              <a:latin typeface="Arial" pitchFamily="-110" charset="0"/>
              <a:ea typeface="ＭＳ Ｐゴシック" pitchFamily="-110" charset="-128"/>
              <a:cs typeface="ＭＳ Ｐゴシック" pitchFamily="-110" charset="-128"/>
            </a:endParaRPr>
          </a:p>
        </p:txBody>
      </p:sp>
      <p:sp>
        <p:nvSpPr>
          <p:cNvPr id="1265704" name="Line 40"/>
          <p:cNvSpPr>
            <a:spLocks noChangeShapeType="1"/>
          </p:cNvSpPr>
          <p:nvPr/>
        </p:nvSpPr>
        <p:spPr bwMode="auto">
          <a:xfrm flipH="1" flipV="1">
            <a:off x="3217863" y="2633663"/>
            <a:ext cx="2747962" cy="22225"/>
          </a:xfrm>
          <a:prstGeom prst="line">
            <a:avLst/>
          </a:prstGeom>
          <a:noFill/>
          <a:ln w="28575">
            <a:solidFill>
              <a:schemeClr val="folHlink"/>
            </a:solidFill>
            <a:round/>
            <a:headEnd/>
            <a:tailEnd/>
          </a:ln>
          <a:effectLst>
            <a:prstShdw prst="shdw17" dist="17961" dir="2700000">
              <a:schemeClr val="folHlink">
                <a:gamma/>
                <a:shade val="60000"/>
                <a:invGamma/>
                <a:alpha val="74998"/>
              </a:schemeClr>
            </a:prstShdw>
          </a:effectLst>
        </p:spPr>
        <p:txBody>
          <a:bodyPr lIns="82124" tIns="41061" rIns="82124" bIns="41061"/>
          <a:lstStyle/>
          <a:p>
            <a:pPr eaLnBrk="0" fontAlgn="auto" hangingPunct="0">
              <a:spcBef>
                <a:spcPts val="0"/>
              </a:spcBef>
              <a:spcAft>
                <a:spcPts val="0"/>
              </a:spcAft>
              <a:defRPr/>
            </a:pPr>
            <a:endParaRPr lang="en-US" sz="2400" dirty="0">
              <a:latin typeface="Arial" pitchFamily="-110" charset="0"/>
              <a:ea typeface="ＭＳ Ｐゴシック" pitchFamily="-110" charset="-128"/>
              <a:cs typeface="ＭＳ Ｐゴシック" pitchFamily="-110" charset="-128"/>
            </a:endParaRPr>
          </a:p>
        </p:txBody>
      </p:sp>
      <p:sp>
        <p:nvSpPr>
          <p:cNvPr id="1265705" name="Line 41"/>
          <p:cNvSpPr>
            <a:spLocks noChangeShapeType="1"/>
          </p:cNvSpPr>
          <p:nvPr/>
        </p:nvSpPr>
        <p:spPr bwMode="auto">
          <a:xfrm flipH="1">
            <a:off x="3190875" y="2446338"/>
            <a:ext cx="1138238" cy="92075"/>
          </a:xfrm>
          <a:prstGeom prst="line">
            <a:avLst/>
          </a:prstGeom>
          <a:noFill/>
          <a:ln w="28575">
            <a:solidFill>
              <a:schemeClr val="folHlink"/>
            </a:solidFill>
            <a:round/>
            <a:headEnd/>
            <a:tailEnd/>
          </a:ln>
          <a:effectLst>
            <a:prstShdw prst="shdw17" dist="17961" dir="2700000">
              <a:schemeClr val="folHlink">
                <a:gamma/>
                <a:shade val="60000"/>
                <a:invGamma/>
                <a:alpha val="74998"/>
              </a:schemeClr>
            </a:prstShdw>
          </a:effectLst>
        </p:spPr>
        <p:txBody>
          <a:bodyPr lIns="82124" tIns="41061" rIns="82124" bIns="41061"/>
          <a:lstStyle/>
          <a:p>
            <a:pPr eaLnBrk="0" fontAlgn="auto" hangingPunct="0">
              <a:spcBef>
                <a:spcPts val="0"/>
              </a:spcBef>
              <a:spcAft>
                <a:spcPts val="0"/>
              </a:spcAft>
              <a:defRPr/>
            </a:pPr>
            <a:endParaRPr lang="en-US" sz="2400" dirty="0">
              <a:latin typeface="Arial" pitchFamily="-110" charset="0"/>
              <a:ea typeface="ＭＳ Ｐゴシック" pitchFamily="-110" charset="-128"/>
              <a:cs typeface="ＭＳ Ｐゴシック" pitchFamily="-110" charset="-128"/>
            </a:endParaRPr>
          </a:p>
        </p:txBody>
      </p:sp>
      <p:sp>
        <p:nvSpPr>
          <p:cNvPr id="1265706" name="Oval 42"/>
          <p:cNvSpPr>
            <a:spLocks noChangeArrowheads="1"/>
          </p:cNvSpPr>
          <p:nvPr/>
        </p:nvSpPr>
        <p:spPr bwMode="auto">
          <a:xfrm>
            <a:off x="5399088" y="5100638"/>
            <a:ext cx="152400" cy="152400"/>
          </a:xfrm>
          <a:prstGeom prst="ellipse">
            <a:avLst/>
          </a:prstGeom>
          <a:solidFill>
            <a:srgbClr val="FFFF00"/>
          </a:solidFill>
          <a:ln w="9525">
            <a:solidFill>
              <a:schemeClr val="bg1"/>
            </a:solidFill>
            <a:round/>
            <a:headEnd/>
            <a:tailEnd/>
          </a:ln>
        </p:spPr>
        <p:txBody>
          <a:bodyPr wrap="none" lIns="82124" tIns="41061" rIns="82124" bIns="41061"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endParaRPr lang="en-US" altLang="en-US" sz="2400">
              <a:latin typeface="Calibri" pitchFamily="34" charset="0"/>
              <a:ea typeface="ＭＳ Ｐゴシック" pitchFamily="34" charset="-128"/>
            </a:endParaRPr>
          </a:p>
        </p:txBody>
      </p:sp>
      <p:sp>
        <p:nvSpPr>
          <p:cNvPr id="38954" name="Text Box 44"/>
          <p:cNvSpPr txBox="1">
            <a:spLocks noChangeArrowheads="1"/>
          </p:cNvSpPr>
          <p:nvPr/>
        </p:nvSpPr>
        <p:spPr bwMode="auto">
          <a:xfrm>
            <a:off x="3536157" y="1897145"/>
            <a:ext cx="2280444" cy="298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124" tIns="41061" rIns="82124" bIns="41061">
            <a:spAutoFit/>
          </a:bodyPr>
          <a:lstStyle>
            <a:lvl1pPr defTabSz="814388">
              <a:defRPr>
                <a:solidFill>
                  <a:schemeClr val="tx1"/>
                </a:solidFill>
                <a:latin typeface="Arial" charset="0"/>
              </a:defRPr>
            </a:lvl1pPr>
            <a:lvl2pPr marL="742950" indent="-285750" defTabSz="814388">
              <a:defRPr>
                <a:solidFill>
                  <a:schemeClr val="tx1"/>
                </a:solidFill>
                <a:latin typeface="Arial" charset="0"/>
              </a:defRPr>
            </a:lvl2pPr>
            <a:lvl3pPr marL="1143000" indent="-228600" defTabSz="814388">
              <a:defRPr>
                <a:solidFill>
                  <a:schemeClr val="tx1"/>
                </a:solidFill>
                <a:latin typeface="Arial" charset="0"/>
              </a:defRPr>
            </a:lvl3pPr>
            <a:lvl4pPr marL="1600200" indent="-228600" defTabSz="814388">
              <a:defRPr>
                <a:solidFill>
                  <a:schemeClr val="tx1"/>
                </a:solidFill>
                <a:latin typeface="Arial" charset="0"/>
              </a:defRPr>
            </a:lvl4pPr>
            <a:lvl5pPr marL="2057400" indent="-228600" defTabSz="814388">
              <a:defRPr>
                <a:solidFill>
                  <a:schemeClr val="tx1"/>
                </a:solidFill>
                <a:latin typeface="Arial" charset="0"/>
              </a:defRPr>
            </a:lvl5pPr>
            <a:lvl6pPr marL="2514600" indent="-228600" defTabSz="814388" fontAlgn="base">
              <a:spcBef>
                <a:spcPct val="0"/>
              </a:spcBef>
              <a:spcAft>
                <a:spcPct val="0"/>
              </a:spcAft>
              <a:defRPr>
                <a:solidFill>
                  <a:schemeClr val="tx1"/>
                </a:solidFill>
                <a:latin typeface="Arial" charset="0"/>
              </a:defRPr>
            </a:lvl6pPr>
            <a:lvl7pPr marL="2971800" indent="-228600" defTabSz="814388" fontAlgn="base">
              <a:spcBef>
                <a:spcPct val="0"/>
              </a:spcBef>
              <a:spcAft>
                <a:spcPct val="0"/>
              </a:spcAft>
              <a:defRPr>
                <a:solidFill>
                  <a:schemeClr val="tx1"/>
                </a:solidFill>
                <a:latin typeface="Arial" charset="0"/>
              </a:defRPr>
            </a:lvl7pPr>
            <a:lvl8pPr marL="3429000" indent="-228600" defTabSz="814388" fontAlgn="base">
              <a:spcBef>
                <a:spcPct val="0"/>
              </a:spcBef>
              <a:spcAft>
                <a:spcPct val="0"/>
              </a:spcAft>
              <a:defRPr>
                <a:solidFill>
                  <a:schemeClr val="tx1"/>
                </a:solidFill>
                <a:latin typeface="Arial" charset="0"/>
              </a:defRPr>
            </a:lvl8pPr>
            <a:lvl9pPr marL="3886200" indent="-228600" defTabSz="814388" fontAlgn="base">
              <a:spcBef>
                <a:spcPct val="0"/>
              </a:spcBef>
              <a:spcAft>
                <a:spcPct val="0"/>
              </a:spcAft>
              <a:defRPr>
                <a:solidFill>
                  <a:schemeClr val="tx1"/>
                </a:solidFill>
                <a:latin typeface="Arial" charset="0"/>
              </a:defRPr>
            </a:lvl9pPr>
          </a:lstStyle>
          <a:p>
            <a:pPr algn="ctr" eaLnBrk="0" hangingPunct="0"/>
            <a:r>
              <a:rPr lang="en-US" altLang="en-US" sz="1400" b="1" dirty="0" smtClean="0">
                <a:latin typeface="Calibri" pitchFamily="34" charset="0"/>
                <a:ea typeface="ＭＳ Ｐゴシック" pitchFamily="34" charset="-128"/>
              </a:rPr>
              <a:t>AFTER SCHOOL PROGRAMS</a:t>
            </a:r>
            <a:endParaRPr lang="en-US" altLang="en-US" sz="1400" b="1" dirty="0">
              <a:latin typeface="Calibri" pitchFamily="34" charset="0"/>
              <a:ea typeface="ＭＳ Ｐゴシック" pitchFamily="34" charset="-128"/>
            </a:endParaRPr>
          </a:p>
        </p:txBody>
      </p:sp>
      <p:sp>
        <p:nvSpPr>
          <p:cNvPr id="1265715" name="Oval 51"/>
          <p:cNvSpPr>
            <a:spLocks noChangeArrowheads="1"/>
          </p:cNvSpPr>
          <p:nvPr/>
        </p:nvSpPr>
        <p:spPr bwMode="auto">
          <a:xfrm>
            <a:off x="1938338" y="4681538"/>
            <a:ext cx="152400" cy="152400"/>
          </a:xfrm>
          <a:prstGeom prst="ellipse">
            <a:avLst/>
          </a:prstGeom>
          <a:solidFill>
            <a:srgbClr val="FFFF00"/>
          </a:solidFill>
          <a:ln w="9525">
            <a:solidFill>
              <a:schemeClr val="bg1"/>
            </a:solidFill>
            <a:round/>
            <a:headEnd/>
            <a:tailEnd/>
          </a:ln>
        </p:spPr>
        <p:txBody>
          <a:bodyPr wrap="none" lIns="82124" tIns="41061" rIns="82124" bIns="41061"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endParaRPr lang="en-US" altLang="en-US" sz="2400">
              <a:latin typeface="Calibri" pitchFamily="34" charset="0"/>
              <a:ea typeface="ＭＳ Ｐゴシック" pitchFamily="34" charset="-128"/>
            </a:endParaRPr>
          </a:p>
        </p:txBody>
      </p:sp>
      <p:sp>
        <p:nvSpPr>
          <p:cNvPr id="1265716" name="Oval 52"/>
          <p:cNvSpPr>
            <a:spLocks noChangeArrowheads="1"/>
          </p:cNvSpPr>
          <p:nvPr/>
        </p:nvSpPr>
        <p:spPr bwMode="auto">
          <a:xfrm>
            <a:off x="3538538" y="5157788"/>
            <a:ext cx="152400" cy="152400"/>
          </a:xfrm>
          <a:prstGeom prst="ellipse">
            <a:avLst/>
          </a:prstGeom>
          <a:solidFill>
            <a:srgbClr val="FFFF00"/>
          </a:solidFill>
          <a:ln w="9525">
            <a:solidFill>
              <a:schemeClr val="bg1"/>
            </a:solidFill>
            <a:round/>
            <a:headEnd/>
            <a:tailEnd/>
          </a:ln>
        </p:spPr>
        <p:txBody>
          <a:bodyPr wrap="none" lIns="82124" tIns="41061" rIns="82124" bIns="41061"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endParaRPr lang="en-US" altLang="en-US" sz="2400">
              <a:latin typeface="Calibri" pitchFamily="34" charset="0"/>
              <a:ea typeface="ＭＳ Ｐゴシック" pitchFamily="34" charset="-128"/>
            </a:endParaRPr>
          </a:p>
        </p:txBody>
      </p:sp>
      <p:sp>
        <p:nvSpPr>
          <p:cNvPr id="1265717" name="Oval 53"/>
          <p:cNvSpPr>
            <a:spLocks noChangeArrowheads="1"/>
          </p:cNvSpPr>
          <p:nvPr/>
        </p:nvSpPr>
        <p:spPr bwMode="auto">
          <a:xfrm>
            <a:off x="7011988" y="4662488"/>
            <a:ext cx="152400" cy="152400"/>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82124" tIns="41061" rIns="82124" bIns="41061"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endParaRPr lang="en-US" altLang="en-US" sz="2400">
              <a:latin typeface="Calibri" pitchFamily="34" charset="0"/>
              <a:ea typeface="ＭＳ Ｐゴシック" pitchFamily="34" charset="-128"/>
            </a:endParaRPr>
          </a:p>
        </p:txBody>
      </p:sp>
      <p:sp>
        <p:nvSpPr>
          <p:cNvPr id="1265718" name="Oval 54"/>
          <p:cNvSpPr>
            <a:spLocks noChangeArrowheads="1"/>
          </p:cNvSpPr>
          <p:nvPr/>
        </p:nvSpPr>
        <p:spPr bwMode="auto">
          <a:xfrm>
            <a:off x="7380288" y="3167063"/>
            <a:ext cx="152400" cy="152400"/>
          </a:xfrm>
          <a:prstGeom prst="ellipse">
            <a:avLst/>
          </a:prstGeom>
          <a:solidFill>
            <a:srgbClr val="FFFF00"/>
          </a:solidFill>
          <a:ln w="9525">
            <a:solidFill>
              <a:schemeClr val="bg1"/>
            </a:solidFill>
            <a:round/>
            <a:headEnd/>
            <a:tailEnd/>
          </a:ln>
        </p:spPr>
        <p:txBody>
          <a:bodyPr wrap="none" lIns="82124" tIns="41061" rIns="82124" bIns="41061"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endParaRPr lang="en-US" altLang="en-US" sz="2400">
              <a:latin typeface="Calibri" pitchFamily="34" charset="0"/>
              <a:ea typeface="ＭＳ Ｐゴシック" pitchFamily="34" charset="-128"/>
            </a:endParaRPr>
          </a:p>
        </p:txBody>
      </p:sp>
      <p:sp>
        <p:nvSpPr>
          <p:cNvPr id="1265719" name="Oval 55"/>
          <p:cNvSpPr>
            <a:spLocks noChangeArrowheads="1"/>
          </p:cNvSpPr>
          <p:nvPr/>
        </p:nvSpPr>
        <p:spPr bwMode="auto">
          <a:xfrm>
            <a:off x="6129338" y="2547938"/>
            <a:ext cx="152400" cy="152400"/>
          </a:xfrm>
          <a:prstGeom prst="ellipse">
            <a:avLst/>
          </a:prstGeom>
          <a:solidFill>
            <a:srgbClr val="FFFF00"/>
          </a:solidFill>
          <a:ln w="9525">
            <a:solidFill>
              <a:schemeClr val="bg1"/>
            </a:solidFill>
            <a:round/>
            <a:headEnd/>
            <a:tailEnd/>
          </a:ln>
        </p:spPr>
        <p:txBody>
          <a:bodyPr wrap="none" lIns="82124" tIns="41061" rIns="82124" bIns="41061"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endParaRPr lang="en-US" altLang="en-US" sz="2400">
              <a:latin typeface="Calibri" pitchFamily="34" charset="0"/>
              <a:ea typeface="ＭＳ Ｐゴシック" pitchFamily="34" charset="-128"/>
            </a:endParaRPr>
          </a:p>
        </p:txBody>
      </p:sp>
      <p:sp>
        <p:nvSpPr>
          <p:cNvPr id="1265720" name="Oval 56"/>
          <p:cNvSpPr>
            <a:spLocks noChangeArrowheads="1"/>
          </p:cNvSpPr>
          <p:nvPr/>
        </p:nvSpPr>
        <p:spPr bwMode="auto">
          <a:xfrm>
            <a:off x="1468438" y="3195638"/>
            <a:ext cx="152400" cy="152400"/>
          </a:xfrm>
          <a:prstGeom prst="ellipse">
            <a:avLst/>
          </a:prstGeom>
          <a:solidFill>
            <a:srgbClr val="FFFF00"/>
          </a:solidFill>
          <a:ln w="9525">
            <a:solidFill>
              <a:schemeClr val="bg1"/>
            </a:solidFill>
            <a:round/>
            <a:headEnd/>
            <a:tailEnd/>
          </a:ln>
        </p:spPr>
        <p:txBody>
          <a:bodyPr wrap="none" lIns="82124" tIns="41061" rIns="82124" bIns="41061"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endParaRPr lang="en-US" altLang="en-US" sz="2400">
              <a:latin typeface="Calibri" pitchFamily="34" charset="0"/>
              <a:ea typeface="ＭＳ Ｐゴシック" pitchFamily="34" charset="-128"/>
            </a:endParaRPr>
          </a:p>
        </p:txBody>
      </p:sp>
      <p:sp>
        <p:nvSpPr>
          <p:cNvPr id="1265721" name="Oval 57"/>
          <p:cNvSpPr>
            <a:spLocks noChangeArrowheads="1"/>
          </p:cNvSpPr>
          <p:nvPr/>
        </p:nvSpPr>
        <p:spPr bwMode="auto">
          <a:xfrm>
            <a:off x="4478338" y="2386013"/>
            <a:ext cx="155575" cy="152400"/>
          </a:xfrm>
          <a:prstGeom prst="ellipse">
            <a:avLst/>
          </a:prstGeom>
          <a:solidFill>
            <a:srgbClr val="FFFF00"/>
          </a:solidFill>
          <a:ln w="9525">
            <a:solidFill>
              <a:schemeClr val="bg1"/>
            </a:solidFill>
            <a:round/>
            <a:headEnd/>
            <a:tailEnd/>
          </a:ln>
        </p:spPr>
        <p:txBody>
          <a:bodyPr wrap="none" lIns="82124" tIns="41061" rIns="82124" bIns="41061"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endParaRPr lang="en-US" altLang="en-US" sz="2400">
              <a:latin typeface="Calibri" pitchFamily="34" charset="0"/>
              <a:ea typeface="ＭＳ Ｐゴシック" pitchFamily="34" charset="-128"/>
            </a:endParaRPr>
          </a:p>
        </p:txBody>
      </p:sp>
      <p:sp>
        <p:nvSpPr>
          <p:cNvPr id="1265722" name="Oval 58"/>
          <p:cNvSpPr>
            <a:spLocks noChangeArrowheads="1"/>
          </p:cNvSpPr>
          <p:nvPr/>
        </p:nvSpPr>
        <p:spPr bwMode="auto">
          <a:xfrm>
            <a:off x="2916238" y="2528888"/>
            <a:ext cx="152400" cy="152400"/>
          </a:xfrm>
          <a:prstGeom prst="ellipse">
            <a:avLst/>
          </a:prstGeom>
          <a:solidFill>
            <a:srgbClr val="FFFF00"/>
          </a:solidFill>
          <a:ln w="9525">
            <a:solidFill>
              <a:schemeClr val="bg1"/>
            </a:solidFill>
            <a:round/>
            <a:headEnd/>
            <a:tailEnd/>
          </a:ln>
        </p:spPr>
        <p:txBody>
          <a:bodyPr wrap="none" lIns="82124" tIns="41061" rIns="82124" bIns="41061"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endParaRPr lang="en-US" altLang="en-US" sz="2400">
              <a:latin typeface="Calibri" pitchFamily="34" charset="0"/>
              <a:ea typeface="ＭＳ Ｐゴシック" pitchFamily="34" charset="-128"/>
            </a:endParaRPr>
          </a:p>
        </p:txBody>
      </p:sp>
      <p:grpSp>
        <p:nvGrpSpPr>
          <p:cNvPr id="38963" name="Group 59"/>
          <p:cNvGrpSpPr>
            <a:grpSpLocks/>
          </p:cNvGrpSpPr>
          <p:nvPr/>
        </p:nvGrpSpPr>
        <p:grpSpPr bwMode="auto">
          <a:xfrm>
            <a:off x="7159625" y="2986088"/>
            <a:ext cx="636588" cy="638175"/>
            <a:chOff x="828" y="3687"/>
            <a:chExt cx="402" cy="402"/>
          </a:xfrm>
        </p:grpSpPr>
        <p:sp>
          <p:nvSpPr>
            <p:cNvPr id="1265724" name="Oval 60"/>
            <p:cNvSpPr>
              <a:spLocks noChangeArrowheads="1"/>
            </p:cNvSpPr>
            <p:nvPr/>
          </p:nvSpPr>
          <p:spPr bwMode="auto">
            <a:xfrm>
              <a:off x="828" y="3687"/>
              <a:ext cx="402" cy="402"/>
            </a:xfrm>
            <a:prstGeom prst="ellipse">
              <a:avLst/>
            </a:prstGeom>
            <a:gradFill rotWithShape="1">
              <a:gsLst>
                <a:gs pos="0">
                  <a:schemeClr val="bg1">
                    <a:alpha val="70000"/>
                  </a:schemeClr>
                </a:gs>
                <a:gs pos="100000">
                  <a:schemeClr val="bg1">
                    <a:gamma/>
                    <a:tint val="0"/>
                    <a:invGamma/>
                    <a:alpha val="0"/>
                  </a:schemeClr>
                </a:gs>
              </a:gsLst>
              <a:path path="shape">
                <a:fillToRect l="50000" t="50000" r="50000" b="50000"/>
              </a:path>
            </a:gradFill>
            <a:ln w="9525">
              <a:noFill/>
              <a:round/>
              <a:headEnd/>
              <a:tailEnd/>
            </a:ln>
            <a:effectLst/>
          </p:spPr>
          <p:txBody>
            <a:bodyPr wrap="none" lIns="82124" tIns="41061" rIns="82124" bIns="41061" anchor="ctr"/>
            <a:lstStyle/>
            <a:p>
              <a:pPr eaLnBrk="0" hangingPunct="0">
                <a:defRPr/>
              </a:pPr>
              <a:endParaRPr lang="en-US" sz="2400" dirty="0">
                <a:latin typeface="Arial" pitchFamily="34" charset="0"/>
                <a:ea typeface="ＭＳ Ｐゴシック" pitchFamily="34" charset="-128"/>
              </a:endParaRPr>
            </a:p>
          </p:txBody>
        </p:sp>
        <p:sp>
          <p:nvSpPr>
            <p:cNvPr id="38965" name="Oval 61"/>
            <p:cNvSpPr>
              <a:spLocks noChangeArrowheads="1"/>
            </p:cNvSpPr>
            <p:nvPr/>
          </p:nvSpPr>
          <p:spPr bwMode="auto">
            <a:xfrm>
              <a:off x="888" y="3735"/>
              <a:ext cx="240" cy="240"/>
            </a:xfrm>
            <a:prstGeom prst="ellipse">
              <a:avLst/>
            </a:prstGeom>
            <a:gradFill rotWithShape="1">
              <a:gsLst>
                <a:gs pos="0">
                  <a:srgbClr val="006666">
                    <a:alpha val="70000"/>
                  </a:srgbClr>
                </a:gs>
                <a:gs pos="100000">
                  <a:srgbClr val="004A4A"/>
                </a:gs>
              </a:gsLst>
              <a:lin ang="5400000" scaled="1"/>
            </a:gradFill>
            <a:ln w="12700">
              <a:solidFill>
                <a:srgbClr val="008582"/>
              </a:solidFill>
              <a:round/>
              <a:headEnd/>
              <a:tailEnd/>
            </a:ln>
          </p:spPr>
          <p:txBody>
            <a:bodyPr wrap="none" lIns="82124" tIns="41061" rIns="82124" bIns="41061"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endParaRPr lang="en-US" altLang="en-US" sz="2400">
                <a:latin typeface="Calibri" pitchFamily="34" charset="0"/>
                <a:ea typeface="ＭＳ Ｐゴシック" pitchFamily="34" charset="-128"/>
              </a:endParaRPr>
            </a:p>
          </p:txBody>
        </p:sp>
        <p:sp>
          <p:nvSpPr>
            <p:cNvPr id="38966" name="Oval 62"/>
            <p:cNvSpPr>
              <a:spLocks noChangeArrowheads="1"/>
            </p:cNvSpPr>
            <p:nvPr/>
          </p:nvSpPr>
          <p:spPr bwMode="auto">
            <a:xfrm>
              <a:off x="864" y="3711"/>
              <a:ext cx="289" cy="289"/>
            </a:xfrm>
            <a:prstGeom prst="ellipse">
              <a:avLst/>
            </a:prstGeom>
            <a:noFill/>
            <a:ln w="19050">
              <a:solidFill>
                <a:srgbClr val="EBE998"/>
              </a:solidFill>
              <a:round/>
              <a:headEnd/>
              <a:tailEnd/>
            </a:ln>
            <a:extLst>
              <a:ext uri="{909E8E84-426E-40dd-AFC4-6F175D3DCCD1}">
                <a14:hiddenFill xmlns:a14="http://schemas.microsoft.com/office/drawing/2010/main">
                  <a:solidFill>
                    <a:srgbClr val="FFFFFF"/>
                  </a:solidFill>
                </a14:hiddenFill>
              </a:ext>
            </a:extLst>
          </p:spPr>
          <p:txBody>
            <a:bodyPr wrap="none" lIns="82124" tIns="41061" rIns="82124" bIns="41061"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endParaRPr lang="en-US" altLang="en-US" sz="2400">
                <a:latin typeface="Calibri" pitchFamily="34" charset="0"/>
                <a:ea typeface="ＭＳ Ｐゴシック" pitchFamily="34" charset="-128"/>
              </a:endParaRPr>
            </a:p>
          </p:txBody>
        </p:sp>
      </p:grpSp>
      <p:grpSp>
        <p:nvGrpSpPr>
          <p:cNvPr id="38967" name="Group 63"/>
          <p:cNvGrpSpPr>
            <a:grpSpLocks/>
          </p:cNvGrpSpPr>
          <p:nvPr/>
        </p:nvGrpSpPr>
        <p:grpSpPr bwMode="auto">
          <a:xfrm>
            <a:off x="1265238" y="3005138"/>
            <a:ext cx="636587" cy="638175"/>
            <a:chOff x="828" y="3687"/>
            <a:chExt cx="402" cy="402"/>
          </a:xfrm>
        </p:grpSpPr>
        <p:sp>
          <p:nvSpPr>
            <p:cNvPr id="1265728" name="Oval 64"/>
            <p:cNvSpPr>
              <a:spLocks noChangeArrowheads="1"/>
            </p:cNvSpPr>
            <p:nvPr/>
          </p:nvSpPr>
          <p:spPr bwMode="auto">
            <a:xfrm>
              <a:off x="828" y="3687"/>
              <a:ext cx="402" cy="402"/>
            </a:xfrm>
            <a:prstGeom prst="ellipse">
              <a:avLst/>
            </a:prstGeom>
            <a:gradFill rotWithShape="1">
              <a:gsLst>
                <a:gs pos="0">
                  <a:schemeClr val="bg1">
                    <a:alpha val="70000"/>
                  </a:schemeClr>
                </a:gs>
                <a:gs pos="100000">
                  <a:schemeClr val="bg1">
                    <a:gamma/>
                    <a:tint val="0"/>
                    <a:invGamma/>
                    <a:alpha val="0"/>
                  </a:schemeClr>
                </a:gs>
              </a:gsLst>
              <a:path path="shape">
                <a:fillToRect l="50000" t="50000" r="50000" b="50000"/>
              </a:path>
            </a:gradFill>
            <a:ln w="9525">
              <a:noFill/>
              <a:round/>
              <a:headEnd/>
              <a:tailEnd/>
            </a:ln>
            <a:effectLst/>
          </p:spPr>
          <p:txBody>
            <a:bodyPr wrap="none" lIns="82124" tIns="41061" rIns="82124" bIns="41061" anchor="ctr"/>
            <a:lstStyle/>
            <a:p>
              <a:pPr eaLnBrk="0" hangingPunct="0">
                <a:defRPr/>
              </a:pPr>
              <a:endParaRPr lang="en-US" sz="2400" dirty="0">
                <a:latin typeface="Arial" pitchFamily="34" charset="0"/>
                <a:ea typeface="ＭＳ Ｐゴシック" pitchFamily="34" charset="-128"/>
              </a:endParaRPr>
            </a:p>
          </p:txBody>
        </p:sp>
        <p:sp>
          <p:nvSpPr>
            <p:cNvPr id="38969" name="Oval 65"/>
            <p:cNvSpPr>
              <a:spLocks noChangeArrowheads="1"/>
            </p:cNvSpPr>
            <p:nvPr/>
          </p:nvSpPr>
          <p:spPr bwMode="auto">
            <a:xfrm>
              <a:off x="888" y="3735"/>
              <a:ext cx="240" cy="240"/>
            </a:xfrm>
            <a:prstGeom prst="ellipse">
              <a:avLst/>
            </a:prstGeom>
            <a:gradFill rotWithShape="1">
              <a:gsLst>
                <a:gs pos="0">
                  <a:srgbClr val="006666">
                    <a:alpha val="70000"/>
                  </a:srgbClr>
                </a:gs>
                <a:gs pos="100000">
                  <a:srgbClr val="004A4A"/>
                </a:gs>
              </a:gsLst>
              <a:lin ang="5400000" scaled="1"/>
            </a:gradFill>
            <a:ln w="12700">
              <a:solidFill>
                <a:srgbClr val="008582"/>
              </a:solidFill>
              <a:round/>
              <a:headEnd/>
              <a:tailEnd/>
            </a:ln>
          </p:spPr>
          <p:txBody>
            <a:bodyPr wrap="none" lIns="82124" tIns="41061" rIns="82124" bIns="41061"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endParaRPr lang="en-US" altLang="en-US" sz="2400">
                <a:latin typeface="Calibri" pitchFamily="34" charset="0"/>
                <a:ea typeface="ＭＳ Ｐゴシック" pitchFamily="34" charset="-128"/>
              </a:endParaRPr>
            </a:p>
          </p:txBody>
        </p:sp>
        <p:sp>
          <p:nvSpPr>
            <p:cNvPr id="38970" name="Oval 66"/>
            <p:cNvSpPr>
              <a:spLocks noChangeArrowheads="1"/>
            </p:cNvSpPr>
            <p:nvPr/>
          </p:nvSpPr>
          <p:spPr bwMode="auto">
            <a:xfrm>
              <a:off x="864" y="3711"/>
              <a:ext cx="289" cy="289"/>
            </a:xfrm>
            <a:prstGeom prst="ellipse">
              <a:avLst/>
            </a:prstGeom>
            <a:noFill/>
            <a:ln w="19050">
              <a:solidFill>
                <a:srgbClr val="EBE998"/>
              </a:solidFill>
              <a:round/>
              <a:headEnd/>
              <a:tailEnd/>
            </a:ln>
            <a:extLst>
              <a:ext uri="{909E8E84-426E-40dd-AFC4-6F175D3DCCD1}">
                <a14:hiddenFill xmlns:a14="http://schemas.microsoft.com/office/drawing/2010/main">
                  <a:solidFill>
                    <a:srgbClr val="FFFFFF"/>
                  </a:solidFill>
                </a14:hiddenFill>
              </a:ext>
            </a:extLst>
          </p:spPr>
          <p:txBody>
            <a:bodyPr wrap="none" lIns="82124" tIns="41061" rIns="82124" bIns="41061"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endParaRPr lang="en-US" altLang="en-US" sz="2400">
                <a:latin typeface="Calibri" pitchFamily="34" charset="0"/>
                <a:ea typeface="ＭＳ Ｐゴシック" pitchFamily="34" charset="-128"/>
              </a:endParaRPr>
            </a:p>
          </p:txBody>
        </p:sp>
      </p:grpSp>
      <p:grpSp>
        <p:nvGrpSpPr>
          <p:cNvPr id="38971" name="Group 67"/>
          <p:cNvGrpSpPr>
            <a:grpSpLocks/>
          </p:cNvGrpSpPr>
          <p:nvPr/>
        </p:nvGrpSpPr>
        <p:grpSpPr bwMode="auto">
          <a:xfrm>
            <a:off x="1749425" y="4481513"/>
            <a:ext cx="638175" cy="638175"/>
            <a:chOff x="828" y="3687"/>
            <a:chExt cx="402" cy="402"/>
          </a:xfrm>
        </p:grpSpPr>
        <p:sp>
          <p:nvSpPr>
            <p:cNvPr id="1265732" name="Oval 68"/>
            <p:cNvSpPr>
              <a:spLocks noChangeArrowheads="1"/>
            </p:cNvSpPr>
            <p:nvPr/>
          </p:nvSpPr>
          <p:spPr bwMode="auto">
            <a:xfrm>
              <a:off x="828" y="3687"/>
              <a:ext cx="402" cy="402"/>
            </a:xfrm>
            <a:prstGeom prst="ellipse">
              <a:avLst/>
            </a:prstGeom>
            <a:gradFill rotWithShape="1">
              <a:gsLst>
                <a:gs pos="0">
                  <a:schemeClr val="bg1">
                    <a:alpha val="70000"/>
                  </a:schemeClr>
                </a:gs>
                <a:gs pos="100000">
                  <a:schemeClr val="bg1">
                    <a:gamma/>
                    <a:tint val="0"/>
                    <a:invGamma/>
                    <a:alpha val="0"/>
                  </a:schemeClr>
                </a:gs>
              </a:gsLst>
              <a:path path="shape">
                <a:fillToRect l="50000" t="50000" r="50000" b="50000"/>
              </a:path>
            </a:gradFill>
            <a:ln w="9525">
              <a:noFill/>
              <a:round/>
              <a:headEnd/>
              <a:tailEnd/>
            </a:ln>
            <a:effectLst/>
          </p:spPr>
          <p:txBody>
            <a:bodyPr wrap="none" lIns="82124" tIns="41061" rIns="82124" bIns="41061" anchor="ctr"/>
            <a:lstStyle/>
            <a:p>
              <a:pPr eaLnBrk="0" hangingPunct="0">
                <a:defRPr/>
              </a:pPr>
              <a:endParaRPr lang="en-US" sz="2400" dirty="0">
                <a:latin typeface="Arial" pitchFamily="34" charset="0"/>
                <a:ea typeface="ＭＳ Ｐゴシック" pitchFamily="34" charset="-128"/>
              </a:endParaRPr>
            </a:p>
          </p:txBody>
        </p:sp>
        <p:sp>
          <p:nvSpPr>
            <p:cNvPr id="38973" name="Oval 69"/>
            <p:cNvSpPr>
              <a:spLocks noChangeArrowheads="1"/>
            </p:cNvSpPr>
            <p:nvPr/>
          </p:nvSpPr>
          <p:spPr bwMode="auto">
            <a:xfrm>
              <a:off x="888" y="3735"/>
              <a:ext cx="240" cy="240"/>
            </a:xfrm>
            <a:prstGeom prst="ellipse">
              <a:avLst/>
            </a:prstGeom>
            <a:gradFill rotWithShape="1">
              <a:gsLst>
                <a:gs pos="0">
                  <a:srgbClr val="006666">
                    <a:alpha val="70000"/>
                  </a:srgbClr>
                </a:gs>
                <a:gs pos="100000">
                  <a:srgbClr val="004A4A"/>
                </a:gs>
              </a:gsLst>
              <a:lin ang="5400000" scaled="1"/>
            </a:gradFill>
            <a:ln w="12700">
              <a:solidFill>
                <a:srgbClr val="008582"/>
              </a:solidFill>
              <a:round/>
              <a:headEnd/>
              <a:tailEnd/>
            </a:ln>
          </p:spPr>
          <p:txBody>
            <a:bodyPr wrap="none" lIns="82124" tIns="41061" rIns="82124" bIns="41061"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endParaRPr lang="en-US" altLang="en-US" sz="2400">
                <a:latin typeface="Calibri" pitchFamily="34" charset="0"/>
                <a:ea typeface="ＭＳ Ｐゴシック" pitchFamily="34" charset="-128"/>
              </a:endParaRPr>
            </a:p>
          </p:txBody>
        </p:sp>
        <p:sp>
          <p:nvSpPr>
            <p:cNvPr id="38974" name="Oval 70"/>
            <p:cNvSpPr>
              <a:spLocks noChangeArrowheads="1"/>
            </p:cNvSpPr>
            <p:nvPr/>
          </p:nvSpPr>
          <p:spPr bwMode="auto">
            <a:xfrm>
              <a:off x="864" y="3711"/>
              <a:ext cx="289" cy="289"/>
            </a:xfrm>
            <a:prstGeom prst="ellipse">
              <a:avLst/>
            </a:prstGeom>
            <a:noFill/>
            <a:ln w="19050">
              <a:solidFill>
                <a:srgbClr val="EBE998"/>
              </a:solidFill>
              <a:round/>
              <a:headEnd/>
              <a:tailEnd/>
            </a:ln>
            <a:extLst>
              <a:ext uri="{909E8E84-426E-40dd-AFC4-6F175D3DCCD1}">
                <a14:hiddenFill xmlns:a14="http://schemas.microsoft.com/office/drawing/2010/main">
                  <a:solidFill>
                    <a:srgbClr val="FFFFFF"/>
                  </a:solidFill>
                </a14:hiddenFill>
              </a:ext>
            </a:extLst>
          </p:spPr>
          <p:txBody>
            <a:bodyPr wrap="none" lIns="82124" tIns="41061" rIns="82124" bIns="41061"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endParaRPr lang="en-US" altLang="en-US" sz="2400">
                <a:latin typeface="Calibri" pitchFamily="34" charset="0"/>
                <a:ea typeface="ＭＳ Ｐゴシック" pitchFamily="34" charset="-128"/>
              </a:endParaRPr>
            </a:p>
          </p:txBody>
        </p:sp>
      </p:grpSp>
      <p:grpSp>
        <p:nvGrpSpPr>
          <p:cNvPr id="38975" name="Group 71"/>
          <p:cNvGrpSpPr>
            <a:grpSpLocks/>
          </p:cNvGrpSpPr>
          <p:nvPr/>
        </p:nvGrpSpPr>
        <p:grpSpPr bwMode="auto">
          <a:xfrm>
            <a:off x="3340100" y="4957763"/>
            <a:ext cx="636588" cy="638175"/>
            <a:chOff x="828" y="3687"/>
            <a:chExt cx="402" cy="402"/>
          </a:xfrm>
        </p:grpSpPr>
        <p:sp>
          <p:nvSpPr>
            <p:cNvPr id="1265736" name="Oval 72"/>
            <p:cNvSpPr>
              <a:spLocks noChangeArrowheads="1"/>
            </p:cNvSpPr>
            <p:nvPr/>
          </p:nvSpPr>
          <p:spPr bwMode="auto">
            <a:xfrm>
              <a:off x="828" y="3687"/>
              <a:ext cx="402" cy="402"/>
            </a:xfrm>
            <a:prstGeom prst="ellipse">
              <a:avLst/>
            </a:prstGeom>
            <a:gradFill rotWithShape="1">
              <a:gsLst>
                <a:gs pos="0">
                  <a:schemeClr val="bg1">
                    <a:alpha val="70000"/>
                  </a:schemeClr>
                </a:gs>
                <a:gs pos="100000">
                  <a:schemeClr val="bg1">
                    <a:gamma/>
                    <a:tint val="0"/>
                    <a:invGamma/>
                    <a:alpha val="0"/>
                  </a:schemeClr>
                </a:gs>
              </a:gsLst>
              <a:path path="shape">
                <a:fillToRect l="50000" t="50000" r="50000" b="50000"/>
              </a:path>
            </a:gradFill>
            <a:ln w="9525">
              <a:noFill/>
              <a:round/>
              <a:headEnd/>
              <a:tailEnd/>
            </a:ln>
            <a:effectLst/>
          </p:spPr>
          <p:txBody>
            <a:bodyPr wrap="none" lIns="82124" tIns="41061" rIns="82124" bIns="41061" anchor="ctr"/>
            <a:lstStyle/>
            <a:p>
              <a:pPr eaLnBrk="0" hangingPunct="0">
                <a:defRPr/>
              </a:pPr>
              <a:endParaRPr lang="en-US" sz="2400" dirty="0">
                <a:latin typeface="Arial" pitchFamily="34" charset="0"/>
                <a:ea typeface="ＭＳ Ｐゴシック" pitchFamily="34" charset="-128"/>
              </a:endParaRPr>
            </a:p>
          </p:txBody>
        </p:sp>
        <p:sp>
          <p:nvSpPr>
            <p:cNvPr id="38977" name="Oval 73"/>
            <p:cNvSpPr>
              <a:spLocks noChangeArrowheads="1"/>
            </p:cNvSpPr>
            <p:nvPr/>
          </p:nvSpPr>
          <p:spPr bwMode="auto">
            <a:xfrm>
              <a:off x="888" y="3735"/>
              <a:ext cx="240" cy="240"/>
            </a:xfrm>
            <a:prstGeom prst="ellipse">
              <a:avLst/>
            </a:prstGeom>
            <a:gradFill rotWithShape="1">
              <a:gsLst>
                <a:gs pos="0">
                  <a:srgbClr val="006666">
                    <a:alpha val="70000"/>
                  </a:srgbClr>
                </a:gs>
                <a:gs pos="100000">
                  <a:srgbClr val="004A4A"/>
                </a:gs>
              </a:gsLst>
              <a:lin ang="5400000" scaled="1"/>
            </a:gradFill>
            <a:ln w="12700">
              <a:solidFill>
                <a:srgbClr val="008582"/>
              </a:solidFill>
              <a:round/>
              <a:headEnd/>
              <a:tailEnd/>
            </a:ln>
          </p:spPr>
          <p:txBody>
            <a:bodyPr wrap="none" lIns="82124" tIns="41061" rIns="82124" bIns="41061"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endParaRPr lang="en-US" altLang="en-US" sz="2400">
                <a:latin typeface="Calibri" pitchFamily="34" charset="0"/>
                <a:ea typeface="ＭＳ Ｐゴシック" pitchFamily="34" charset="-128"/>
              </a:endParaRPr>
            </a:p>
          </p:txBody>
        </p:sp>
        <p:sp>
          <p:nvSpPr>
            <p:cNvPr id="38978" name="Oval 74"/>
            <p:cNvSpPr>
              <a:spLocks noChangeArrowheads="1"/>
            </p:cNvSpPr>
            <p:nvPr/>
          </p:nvSpPr>
          <p:spPr bwMode="auto">
            <a:xfrm>
              <a:off x="864" y="3711"/>
              <a:ext cx="289" cy="289"/>
            </a:xfrm>
            <a:prstGeom prst="ellipse">
              <a:avLst/>
            </a:prstGeom>
            <a:noFill/>
            <a:ln w="19050">
              <a:solidFill>
                <a:srgbClr val="EBE998"/>
              </a:solidFill>
              <a:round/>
              <a:headEnd/>
              <a:tailEnd/>
            </a:ln>
            <a:extLst>
              <a:ext uri="{909E8E84-426E-40dd-AFC4-6F175D3DCCD1}">
                <a14:hiddenFill xmlns:a14="http://schemas.microsoft.com/office/drawing/2010/main">
                  <a:solidFill>
                    <a:srgbClr val="FFFFFF"/>
                  </a:solidFill>
                </a14:hiddenFill>
              </a:ext>
            </a:extLst>
          </p:spPr>
          <p:txBody>
            <a:bodyPr wrap="none" lIns="82124" tIns="41061" rIns="82124" bIns="41061"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endParaRPr lang="en-US" altLang="en-US" sz="2400">
                <a:latin typeface="Calibri" pitchFamily="34" charset="0"/>
                <a:ea typeface="ＭＳ Ｐゴシック" pitchFamily="34" charset="-128"/>
              </a:endParaRPr>
            </a:p>
          </p:txBody>
        </p:sp>
      </p:grpSp>
      <p:grpSp>
        <p:nvGrpSpPr>
          <p:cNvPr id="38979" name="Group 75"/>
          <p:cNvGrpSpPr>
            <a:grpSpLocks/>
          </p:cNvGrpSpPr>
          <p:nvPr/>
        </p:nvGrpSpPr>
        <p:grpSpPr bwMode="auto">
          <a:xfrm>
            <a:off x="6797675" y="4481513"/>
            <a:ext cx="638175" cy="638175"/>
            <a:chOff x="828" y="3687"/>
            <a:chExt cx="402" cy="402"/>
          </a:xfrm>
        </p:grpSpPr>
        <p:sp>
          <p:nvSpPr>
            <p:cNvPr id="1265740" name="Oval 76"/>
            <p:cNvSpPr>
              <a:spLocks noChangeArrowheads="1"/>
            </p:cNvSpPr>
            <p:nvPr/>
          </p:nvSpPr>
          <p:spPr bwMode="auto">
            <a:xfrm>
              <a:off x="828" y="3687"/>
              <a:ext cx="402" cy="402"/>
            </a:xfrm>
            <a:prstGeom prst="ellipse">
              <a:avLst/>
            </a:prstGeom>
            <a:gradFill rotWithShape="1">
              <a:gsLst>
                <a:gs pos="0">
                  <a:schemeClr val="bg1">
                    <a:alpha val="70000"/>
                  </a:schemeClr>
                </a:gs>
                <a:gs pos="100000">
                  <a:schemeClr val="bg1">
                    <a:gamma/>
                    <a:tint val="0"/>
                    <a:invGamma/>
                    <a:alpha val="0"/>
                  </a:schemeClr>
                </a:gs>
              </a:gsLst>
              <a:path path="shape">
                <a:fillToRect l="50000" t="50000" r="50000" b="50000"/>
              </a:path>
            </a:gradFill>
            <a:ln w="9525">
              <a:noFill/>
              <a:round/>
              <a:headEnd/>
              <a:tailEnd/>
            </a:ln>
            <a:effectLst/>
          </p:spPr>
          <p:txBody>
            <a:bodyPr wrap="none" lIns="82124" tIns="41061" rIns="82124" bIns="41061" anchor="ctr"/>
            <a:lstStyle/>
            <a:p>
              <a:pPr eaLnBrk="0" hangingPunct="0">
                <a:defRPr/>
              </a:pPr>
              <a:endParaRPr lang="en-US" sz="2400" dirty="0">
                <a:latin typeface="Arial" pitchFamily="34" charset="0"/>
                <a:ea typeface="ＭＳ Ｐゴシック" pitchFamily="34" charset="-128"/>
              </a:endParaRPr>
            </a:p>
          </p:txBody>
        </p:sp>
        <p:sp>
          <p:nvSpPr>
            <p:cNvPr id="38981" name="Oval 77"/>
            <p:cNvSpPr>
              <a:spLocks noChangeArrowheads="1"/>
            </p:cNvSpPr>
            <p:nvPr/>
          </p:nvSpPr>
          <p:spPr bwMode="auto">
            <a:xfrm>
              <a:off x="888" y="3735"/>
              <a:ext cx="240" cy="240"/>
            </a:xfrm>
            <a:prstGeom prst="ellipse">
              <a:avLst/>
            </a:prstGeom>
            <a:gradFill rotWithShape="1">
              <a:gsLst>
                <a:gs pos="0">
                  <a:srgbClr val="006666">
                    <a:alpha val="70000"/>
                  </a:srgbClr>
                </a:gs>
                <a:gs pos="100000">
                  <a:srgbClr val="004A4A"/>
                </a:gs>
              </a:gsLst>
              <a:lin ang="5400000" scaled="1"/>
            </a:gradFill>
            <a:ln w="12700">
              <a:solidFill>
                <a:srgbClr val="008582"/>
              </a:solidFill>
              <a:round/>
              <a:headEnd/>
              <a:tailEnd/>
            </a:ln>
          </p:spPr>
          <p:txBody>
            <a:bodyPr wrap="none" lIns="82124" tIns="41061" rIns="82124" bIns="41061"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endParaRPr lang="en-US" altLang="en-US" sz="2400">
                <a:latin typeface="Calibri" pitchFamily="34" charset="0"/>
                <a:ea typeface="ＭＳ Ｐゴシック" pitchFamily="34" charset="-128"/>
              </a:endParaRPr>
            </a:p>
          </p:txBody>
        </p:sp>
        <p:sp>
          <p:nvSpPr>
            <p:cNvPr id="38982" name="Oval 78"/>
            <p:cNvSpPr>
              <a:spLocks noChangeArrowheads="1"/>
            </p:cNvSpPr>
            <p:nvPr/>
          </p:nvSpPr>
          <p:spPr bwMode="auto">
            <a:xfrm>
              <a:off x="864" y="3711"/>
              <a:ext cx="289" cy="289"/>
            </a:xfrm>
            <a:prstGeom prst="ellipse">
              <a:avLst/>
            </a:prstGeom>
            <a:noFill/>
            <a:ln w="19050">
              <a:solidFill>
                <a:srgbClr val="EBE998"/>
              </a:solidFill>
              <a:round/>
              <a:headEnd/>
              <a:tailEnd/>
            </a:ln>
            <a:extLst>
              <a:ext uri="{909E8E84-426E-40dd-AFC4-6F175D3DCCD1}">
                <a14:hiddenFill xmlns:a14="http://schemas.microsoft.com/office/drawing/2010/main">
                  <a:solidFill>
                    <a:srgbClr val="FFFFFF"/>
                  </a:solidFill>
                </a14:hiddenFill>
              </a:ext>
            </a:extLst>
          </p:spPr>
          <p:txBody>
            <a:bodyPr wrap="none" lIns="82124" tIns="41061" rIns="82124" bIns="41061"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endParaRPr lang="en-US" altLang="en-US" sz="2400">
                <a:latin typeface="Calibri" pitchFamily="34" charset="0"/>
                <a:ea typeface="ＭＳ Ｐゴシック" pitchFamily="34" charset="-128"/>
              </a:endParaRPr>
            </a:p>
          </p:txBody>
        </p:sp>
      </p:grpSp>
      <p:grpSp>
        <p:nvGrpSpPr>
          <p:cNvPr id="38983" name="Group 79"/>
          <p:cNvGrpSpPr>
            <a:grpSpLocks/>
          </p:cNvGrpSpPr>
          <p:nvPr/>
        </p:nvGrpSpPr>
        <p:grpSpPr bwMode="auto">
          <a:xfrm>
            <a:off x="5930900" y="2376488"/>
            <a:ext cx="638175" cy="638175"/>
            <a:chOff x="828" y="3687"/>
            <a:chExt cx="402" cy="402"/>
          </a:xfrm>
        </p:grpSpPr>
        <p:sp>
          <p:nvSpPr>
            <p:cNvPr id="1265744" name="Oval 80"/>
            <p:cNvSpPr>
              <a:spLocks noChangeArrowheads="1"/>
            </p:cNvSpPr>
            <p:nvPr/>
          </p:nvSpPr>
          <p:spPr bwMode="auto">
            <a:xfrm>
              <a:off x="828" y="3687"/>
              <a:ext cx="402" cy="402"/>
            </a:xfrm>
            <a:prstGeom prst="ellipse">
              <a:avLst/>
            </a:prstGeom>
            <a:gradFill rotWithShape="1">
              <a:gsLst>
                <a:gs pos="0">
                  <a:schemeClr val="bg1">
                    <a:alpha val="70000"/>
                  </a:schemeClr>
                </a:gs>
                <a:gs pos="100000">
                  <a:schemeClr val="bg1">
                    <a:gamma/>
                    <a:tint val="0"/>
                    <a:invGamma/>
                    <a:alpha val="0"/>
                  </a:schemeClr>
                </a:gs>
              </a:gsLst>
              <a:path path="shape">
                <a:fillToRect l="50000" t="50000" r="50000" b="50000"/>
              </a:path>
            </a:gradFill>
            <a:ln w="9525">
              <a:noFill/>
              <a:round/>
              <a:headEnd/>
              <a:tailEnd/>
            </a:ln>
            <a:effectLst/>
          </p:spPr>
          <p:txBody>
            <a:bodyPr wrap="none" lIns="82124" tIns="41061" rIns="82124" bIns="41061" anchor="ctr"/>
            <a:lstStyle/>
            <a:p>
              <a:pPr eaLnBrk="0" hangingPunct="0">
                <a:defRPr/>
              </a:pPr>
              <a:endParaRPr lang="en-US" sz="2400" dirty="0">
                <a:latin typeface="Arial" pitchFamily="34" charset="0"/>
                <a:ea typeface="ＭＳ Ｐゴシック" pitchFamily="34" charset="-128"/>
              </a:endParaRPr>
            </a:p>
          </p:txBody>
        </p:sp>
        <p:sp>
          <p:nvSpPr>
            <p:cNvPr id="38985" name="Oval 81"/>
            <p:cNvSpPr>
              <a:spLocks noChangeArrowheads="1"/>
            </p:cNvSpPr>
            <p:nvPr/>
          </p:nvSpPr>
          <p:spPr bwMode="auto">
            <a:xfrm>
              <a:off x="888" y="3735"/>
              <a:ext cx="240" cy="240"/>
            </a:xfrm>
            <a:prstGeom prst="ellipse">
              <a:avLst/>
            </a:prstGeom>
            <a:gradFill rotWithShape="1">
              <a:gsLst>
                <a:gs pos="0">
                  <a:srgbClr val="006666">
                    <a:alpha val="70000"/>
                  </a:srgbClr>
                </a:gs>
                <a:gs pos="100000">
                  <a:srgbClr val="004A4A"/>
                </a:gs>
              </a:gsLst>
              <a:lin ang="5400000" scaled="1"/>
            </a:gradFill>
            <a:ln w="12700">
              <a:solidFill>
                <a:srgbClr val="008582"/>
              </a:solidFill>
              <a:round/>
              <a:headEnd/>
              <a:tailEnd/>
            </a:ln>
          </p:spPr>
          <p:txBody>
            <a:bodyPr wrap="none" lIns="82124" tIns="41061" rIns="82124" bIns="41061"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endParaRPr lang="en-US" altLang="en-US" sz="2400">
                <a:latin typeface="Calibri" pitchFamily="34" charset="0"/>
                <a:ea typeface="ＭＳ Ｐゴシック" pitchFamily="34" charset="-128"/>
              </a:endParaRPr>
            </a:p>
          </p:txBody>
        </p:sp>
        <p:sp>
          <p:nvSpPr>
            <p:cNvPr id="38986" name="Oval 82"/>
            <p:cNvSpPr>
              <a:spLocks noChangeArrowheads="1"/>
            </p:cNvSpPr>
            <p:nvPr/>
          </p:nvSpPr>
          <p:spPr bwMode="auto">
            <a:xfrm>
              <a:off x="864" y="3711"/>
              <a:ext cx="289" cy="289"/>
            </a:xfrm>
            <a:prstGeom prst="ellipse">
              <a:avLst/>
            </a:prstGeom>
            <a:noFill/>
            <a:ln w="19050">
              <a:solidFill>
                <a:srgbClr val="EBE998"/>
              </a:solidFill>
              <a:round/>
              <a:headEnd/>
              <a:tailEnd/>
            </a:ln>
            <a:extLst>
              <a:ext uri="{909E8E84-426E-40dd-AFC4-6F175D3DCCD1}">
                <a14:hiddenFill xmlns:a14="http://schemas.microsoft.com/office/drawing/2010/main">
                  <a:solidFill>
                    <a:srgbClr val="FFFFFF"/>
                  </a:solidFill>
                </a14:hiddenFill>
              </a:ext>
            </a:extLst>
          </p:spPr>
          <p:txBody>
            <a:bodyPr wrap="none" lIns="82124" tIns="41061" rIns="82124" bIns="41061"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endParaRPr lang="en-US" altLang="en-US" sz="2400">
                <a:latin typeface="Calibri" pitchFamily="34" charset="0"/>
                <a:ea typeface="ＭＳ Ｐゴシック" pitchFamily="34" charset="-128"/>
              </a:endParaRPr>
            </a:p>
          </p:txBody>
        </p:sp>
      </p:grpSp>
      <p:grpSp>
        <p:nvGrpSpPr>
          <p:cNvPr id="38987" name="Group 83"/>
          <p:cNvGrpSpPr>
            <a:grpSpLocks/>
          </p:cNvGrpSpPr>
          <p:nvPr/>
        </p:nvGrpSpPr>
        <p:grpSpPr bwMode="auto">
          <a:xfrm>
            <a:off x="5226050" y="4948238"/>
            <a:ext cx="638175" cy="638175"/>
            <a:chOff x="828" y="3687"/>
            <a:chExt cx="402" cy="402"/>
          </a:xfrm>
        </p:grpSpPr>
        <p:sp>
          <p:nvSpPr>
            <p:cNvPr id="1265748" name="Oval 84"/>
            <p:cNvSpPr>
              <a:spLocks noChangeArrowheads="1"/>
            </p:cNvSpPr>
            <p:nvPr/>
          </p:nvSpPr>
          <p:spPr bwMode="auto">
            <a:xfrm>
              <a:off x="828" y="3687"/>
              <a:ext cx="402" cy="402"/>
            </a:xfrm>
            <a:prstGeom prst="ellipse">
              <a:avLst/>
            </a:prstGeom>
            <a:gradFill rotWithShape="1">
              <a:gsLst>
                <a:gs pos="0">
                  <a:schemeClr val="bg1">
                    <a:alpha val="70000"/>
                  </a:schemeClr>
                </a:gs>
                <a:gs pos="100000">
                  <a:schemeClr val="bg1">
                    <a:gamma/>
                    <a:tint val="0"/>
                    <a:invGamma/>
                    <a:alpha val="0"/>
                  </a:schemeClr>
                </a:gs>
              </a:gsLst>
              <a:path path="shape">
                <a:fillToRect l="50000" t="50000" r="50000" b="50000"/>
              </a:path>
            </a:gradFill>
            <a:ln w="9525">
              <a:noFill/>
              <a:round/>
              <a:headEnd/>
              <a:tailEnd/>
            </a:ln>
            <a:effectLst/>
          </p:spPr>
          <p:txBody>
            <a:bodyPr wrap="none" lIns="82124" tIns="41061" rIns="82124" bIns="41061" anchor="ctr"/>
            <a:lstStyle/>
            <a:p>
              <a:pPr eaLnBrk="0" hangingPunct="0">
                <a:defRPr/>
              </a:pPr>
              <a:endParaRPr lang="en-US" sz="2400" dirty="0">
                <a:latin typeface="Arial" pitchFamily="34" charset="0"/>
                <a:ea typeface="ＭＳ Ｐゴシック" pitchFamily="34" charset="-128"/>
              </a:endParaRPr>
            </a:p>
          </p:txBody>
        </p:sp>
        <p:sp>
          <p:nvSpPr>
            <p:cNvPr id="38989" name="Oval 85"/>
            <p:cNvSpPr>
              <a:spLocks noChangeArrowheads="1"/>
            </p:cNvSpPr>
            <p:nvPr/>
          </p:nvSpPr>
          <p:spPr bwMode="auto">
            <a:xfrm>
              <a:off x="888" y="3735"/>
              <a:ext cx="240" cy="240"/>
            </a:xfrm>
            <a:prstGeom prst="ellipse">
              <a:avLst/>
            </a:prstGeom>
            <a:gradFill rotWithShape="1">
              <a:gsLst>
                <a:gs pos="0">
                  <a:srgbClr val="006666">
                    <a:alpha val="70000"/>
                  </a:srgbClr>
                </a:gs>
                <a:gs pos="100000">
                  <a:srgbClr val="004A4A"/>
                </a:gs>
              </a:gsLst>
              <a:lin ang="5400000" scaled="1"/>
            </a:gradFill>
            <a:ln w="12700">
              <a:solidFill>
                <a:srgbClr val="008582"/>
              </a:solidFill>
              <a:round/>
              <a:headEnd/>
              <a:tailEnd/>
            </a:ln>
          </p:spPr>
          <p:txBody>
            <a:bodyPr wrap="none" lIns="82124" tIns="41061" rIns="82124" bIns="41061"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endParaRPr lang="en-US" altLang="en-US" sz="2400">
                <a:latin typeface="Calibri" pitchFamily="34" charset="0"/>
                <a:ea typeface="ＭＳ Ｐゴシック" pitchFamily="34" charset="-128"/>
              </a:endParaRPr>
            </a:p>
          </p:txBody>
        </p:sp>
        <p:sp>
          <p:nvSpPr>
            <p:cNvPr id="38990" name="Oval 86"/>
            <p:cNvSpPr>
              <a:spLocks noChangeArrowheads="1"/>
            </p:cNvSpPr>
            <p:nvPr/>
          </p:nvSpPr>
          <p:spPr bwMode="auto">
            <a:xfrm>
              <a:off x="864" y="3711"/>
              <a:ext cx="289" cy="289"/>
            </a:xfrm>
            <a:prstGeom prst="ellipse">
              <a:avLst/>
            </a:prstGeom>
            <a:noFill/>
            <a:ln w="19050">
              <a:solidFill>
                <a:srgbClr val="EBE998"/>
              </a:solidFill>
              <a:round/>
              <a:headEnd/>
              <a:tailEnd/>
            </a:ln>
            <a:extLst>
              <a:ext uri="{909E8E84-426E-40dd-AFC4-6F175D3DCCD1}">
                <a14:hiddenFill xmlns:a14="http://schemas.microsoft.com/office/drawing/2010/main">
                  <a:solidFill>
                    <a:srgbClr val="FFFFFF"/>
                  </a:solidFill>
                </a14:hiddenFill>
              </a:ext>
            </a:extLst>
          </p:spPr>
          <p:txBody>
            <a:bodyPr wrap="none" lIns="82124" tIns="41061" rIns="82124" bIns="41061"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endParaRPr lang="en-US" altLang="en-US" sz="2400">
                <a:latin typeface="Calibri" pitchFamily="34" charset="0"/>
                <a:ea typeface="ＭＳ Ｐゴシック" pitchFamily="34" charset="-128"/>
              </a:endParaRPr>
            </a:p>
          </p:txBody>
        </p:sp>
      </p:grpSp>
      <p:grpSp>
        <p:nvGrpSpPr>
          <p:cNvPr id="38991" name="Group 87"/>
          <p:cNvGrpSpPr>
            <a:grpSpLocks/>
          </p:cNvGrpSpPr>
          <p:nvPr/>
        </p:nvGrpSpPr>
        <p:grpSpPr bwMode="auto">
          <a:xfrm>
            <a:off x="2711450" y="2338388"/>
            <a:ext cx="638175" cy="638175"/>
            <a:chOff x="828" y="3687"/>
            <a:chExt cx="402" cy="402"/>
          </a:xfrm>
        </p:grpSpPr>
        <p:sp>
          <p:nvSpPr>
            <p:cNvPr id="1265752" name="Oval 88"/>
            <p:cNvSpPr>
              <a:spLocks noChangeArrowheads="1"/>
            </p:cNvSpPr>
            <p:nvPr/>
          </p:nvSpPr>
          <p:spPr bwMode="auto">
            <a:xfrm>
              <a:off x="828" y="3687"/>
              <a:ext cx="402" cy="402"/>
            </a:xfrm>
            <a:prstGeom prst="ellipse">
              <a:avLst/>
            </a:prstGeom>
            <a:gradFill rotWithShape="1">
              <a:gsLst>
                <a:gs pos="0">
                  <a:schemeClr val="bg1">
                    <a:alpha val="70000"/>
                  </a:schemeClr>
                </a:gs>
                <a:gs pos="100000">
                  <a:schemeClr val="bg1">
                    <a:gamma/>
                    <a:tint val="0"/>
                    <a:invGamma/>
                    <a:alpha val="0"/>
                  </a:schemeClr>
                </a:gs>
              </a:gsLst>
              <a:path path="shape">
                <a:fillToRect l="50000" t="50000" r="50000" b="50000"/>
              </a:path>
            </a:gradFill>
            <a:ln w="9525">
              <a:noFill/>
              <a:round/>
              <a:headEnd/>
              <a:tailEnd/>
            </a:ln>
            <a:effectLst/>
          </p:spPr>
          <p:txBody>
            <a:bodyPr wrap="none" lIns="82124" tIns="41061" rIns="82124" bIns="41061" anchor="ctr"/>
            <a:lstStyle/>
            <a:p>
              <a:pPr eaLnBrk="0" hangingPunct="0">
                <a:defRPr/>
              </a:pPr>
              <a:endParaRPr lang="en-US" sz="2400" dirty="0">
                <a:latin typeface="Arial" pitchFamily="34" charset="0"/>
                <a:ea typeface="ＭＳ Ｐゴシック" pitchFamily="34" charset="-128"/>
              </a:endParaRPr>
            </a:p>
          </p:txBody>
        </p:sp>
        <p:sp>
          <p:nvSpPr>
            <p:cNvPr id="38993" name="Oval 89"/>
            <p:cNvSpPr>
              <a:spLocks noChangeArrowheads="1"/>
            </p:cNvSpPr>
            <p:nvPr/>
          </p:nvSpPr>
          <p:spPr bwMode="auto">
            <a:xfrm>
              <a:off x="888" y="3735"/>
              <a:ext cx="240" cy="240"/>
            </a:xfrm>
            <a:prstGeom prst="ellipse">
              <a:avLst/>
            </a:prstGeom>
            <a:gradFill rotWithShape="1">
              <a:gsLst>
                <a:gs pos="0">
                  <a:srgbClr val="006666">
                    <a:alpha val="70000"/>
                  </a:srgbClr>
                </a:gs>
                <a:gs pos="100000">
                  <a:srgbClr val="004A4A"/>
                </a:gs>
              </a:gsLst>
              <a:lin ang="5400000" scaled="1"/>
            </a:gradFill>
            <a:ln w="12700">
              <a:solidFill>
                <a:srgbClr val="008582"/>
              </a:solidFill>
              <a:round/>
              <a:headEnd/>
              <a:tailEnd/>
            </a:ln>
          </p:spPr>
          <p:txBody>
            <a:bodyPr wrap="none" lIns="82124" tIns="41061" rIns="82124" bIns="41061"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endParaRPr lang="en-US" altLang="en-US" sz="2400">
                <a:latin typeface="Calibri" pitchFamily="34" charset="0"/>
                <a:ea typeface="ＭＳ Ｐゴシック" pitchFamily="34" charset="-128"/>
              </a:endParaRPr>
            </a:p>
          </p:txBody>
        </p:sp>
        <p:sp>
          <p:nvSpPr>
            <p:cNvPr id="38994" name="Oval 90"/>
            <p:cNvSpPr>
              <a:spLocks noChangeArrowheads="1"/>
            </p:cNvSpPr>
            <p:nvPr/>
          </p:nvSpPr>
          <p:spPr bwMode="auto">
            <a:xfrm>
              <a:off x="864" y="3711"/>
              <a:ext cx="289" cy="289"/>
            </a:xfrm>
            <a:prstGeom prst="ellipse">
              <a:avLst/>
            </a:prstGeom>
            <a:noFill/>
            <a:ln w="19050">
              <a:solidFill>
                <a:srgbClr val="EBE998"/>
              </a:solidFill>
              <a:round/>
              <a:headEnd/>
              <a:tailEnd/>
            </a:ln>
            <a:extLst>
              <a:ext uri="{909E8E84-426E-40dd-AFC4-6F175D3DCCD1}">
                <a14:hiddenFill xmlns:a14="http://schemas.microsoft.com/office/drawing/2010/main">
                  <a:solidFill>
                    <a:srgbClr val="FFFFFF"/>
                  </a:solidFill>
                </a14:hiddenFill>
              </a:ext>
            </a:extLst>
          </p:spPr>
          <p:txBody>
            <a:bodyPr wrap="none" lIns="82124" tIns="41061" rIns="82124" bIns="41061"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endParaRPr lang="en-US" altLang="en-US" sz="2400">
                <a:latin typeface="Calibri" pitchFamily="34" charset="0"/>
                <a:ea typeface="ＭＳ Ｐゴシック" pitchFamily="34" charset="-128"/>
              </a:endParaRPr>
            </a:p>
          </p:txBody>
        </p:sp>
      </p:grpSp>
      <p:grpSp>
        <p:nvGrpSpPr>
          <p:cNvPr id="38995" name="Group 91"/>
          <p:cNvGrpSpPr>
            <a:grpSpLocks/>
          </p:cNvGrpSpPr>
          <p:nvPr/>
        </p:nvGrpSpPr>
        <p:grpSpPr bwMode="auto">
          <a:xfrm>
            <a:off x="4262438" y="2195513"/>
            <a:ext cx="639762" cy="638175"/>
            <a:chOff x="828" y="3687"/>
            <a:chExt cx="402" cy="402"/>
          </a:xfrm>
        </p:grpSpPr>
        <p:sp>
          <p:nvSpPr>
            <p:cNvPr id="1265756" name="Oval 92"/>
            <p:cNvSpPr>
              <a:spLocks noChangeArrowheads="1"/>
            </p:cNvSpPr>
            <p:nvPr/>
          </p:nvSpPr>
          <p:spPr bwMode="auto">
            <a:xfrm>
              <a:off x="828" y="3687"/>
              <a:ext cx="402" cy="402"/>
            </a:xfrm>
            <a:prstGeom prst="ellipse">
              <a:avLst/>
            </a:prstGeom>
            <a:gradFill rotWithShape="1">
              <a:gsLst>
                <a:gs pos="0">
                  <a:schemeClr val="bg1">
                    <a:alpha val="70000"/>
                  </a:schemeClr>
                </a:gs>
                <a:gs pos="100000">
                  <a:schemeClr val="bg1">
                    <a:gamma/>
                    <a:tint val="0"/>
                    <a:invGamma/>
                    <a:alpha val="0"/>
                  </a:schemeClr>
                </a:gs>
              </a:gsLst>
              <a:path path="shape">
                <a:fillToRect l="50000" t="50000" r="50000" b="50000"/>
              </a:path>
            </a:gradFill>
            <a:ln w="9525">
              <a:noFill/>
              <a:round/>
              <a:headEnd/>
              <a:tailEnd/>
            </a:ln>
            <a:effectLst/>
          </p:spPr>
          <p:txBody>
            <a:bodyPr wrap="none" lIns="82124" tIns="41061" rIns="82124" bIns="41061" anchor="ctr"/>
            <a:lstStyle/>
            <a:p>
              <a:pPr eaLnBrk="0" hangingPunct="0">
                <a:defRPr/>
              </a:pPr>
              <a:endParaRPr lang="en-US" sz="2400" dirty="0">
                <a:latin typeface="Arial" pitchFamily="34" charset="0"/>
                <a:ea typeface="ＭＳ Ｐゴシック" pitchFamily="34" charset="-128"/>
              </a:endParaRPr>
            </a:p>
          </p:txBody>
        </p:sp>
        <p:sp>
          <p:nvSpPr>
            <p:cNvPr id="38997" name="Oval 93"/>
            <p:cNvSpPr>
              <a:spLocks noChangeArrowheads="1"/>
            </p:cNvSpPr>
            <p:nvPr/>
          </p:nvSpPr>
          <p:spPr bwMode="auto">
            <a:xfrm>
              <a:off x="888" y="3735"/>
              <a:ext cx="240" cy="240"/>
            </a:xfrm>
            <a:prstGeom prst="ellipse">
              <a:avLst/>
            </a:prstGeom>
            <a:gradFill rotWithShape="1">
              <a:gsLst>
                <a:gs pos="0">
                  <a:srgbClr val="006666">
                    <a:alpha val="70000"/>
                  </a:srgbClr>
                </a:gs>
                <a:gs pos="100000">
                  <a:srgbClr val="004A4A"/>
                </a:gs>
              </a:gsLst>
              <a:lin ang="5400000" scaled="1"/>
            </a:gradFill>
            <a:ln w="12700">
              <a:solidFill>
                <a:srgbClr val="008582"/>
              </a:solidFill>
              <a:round/>
              <a:headEnd/>
              <a:tailEnd/>
            </a:ln>
          </p:spPr>
          <p:txBody>
            <a:bodyPr wrap="none" lIns="82124" tIns="41061" rIns="82124" bIns="41061"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endParaRPr lang="en-US" altLang="en-US" sz="2400">
                <a:latin typeface="Calibri" pitchFamily="34" charset="0"/>
                <a:ea typeface="ＭＳ Ｐゴシック" pitchFamily="34" charset="-128"/>
              </a:endParaRPr>
            </a:p>
          </p:txBody>
        </p:sp>
        <p:sp>
          <p:nvSpPr>
            <p:cNvPr id="38998" name="Oval 94"/>
            <p:cNvSpPr>
              <a:spLocks noChangeArrowheads="1"/>
            </p:cNvSpPr>
            <p:nvPr/>
          </p:nvSpPr>
          <p:spPr bwMode="auto">
            <a:xfrm>
              <a:off x="864" y="3711"/>
              <a:ext cx="289" cy="289"/>
            </a:xfrm>
            <a:prstGeom prst="ellipse">
              <a:avLst/>
            </a:prstGeom>
            <a:noFill/>
            <a:ln w="19050">
              <a:solidFill>
                <a:srgbClr val="EBE998"/>
              </a:solidFill>
              <a:round/>
              <a:headEnd/>
              <a:tailEnd/>
            </a:ln>
            <a:extLst>
              <a:ext uri="{909E8E84-426E-40dd-AFC4-6F175D3DCCD1}">
                <a14:hiddenFill xmlns:a14="http://schemas.microsoft.com/office/drawing/2010/main">
                  <a:solidFill>
                    <a:srgbClr val="FFFFFF"/>
                  </a:solidFill>
                </a14:hiddenFill>
              </a:ext>
            </a:extLst>
          </p:spPr>
          <p:txBody>
            <a:bodyPr wrap="none" lIns="82124" tIns="41061" rIns="82124" bIns="41061"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endParaRPr lang="en-US" altLang="en-US" sz="2400">
                <a:latin typeface="Calibri" pitchFamily="34" charset="0"/>
                <a:ea typeface="ＭＳ Ｐゴシック" pitchFamily="34" charset="-128"/>
              </a:endParaRPr>
            </a:p>
          </p:txBody>
        </p:sp>
      </p:grpSp>
      <p:sp>
        <p:nvSpPr>
          <p:cNvPr id="38999" name="Text Box 95"/>
          <p:cNvSpPr txBox="1">
            <a:spLocks noChangeArrowheads="1"/>
          </p:cNvSpPr>
          <p:nvPr/>
        </p:nvSpPr>
        <p:spPr bwMode="auto">
          <a:xfrm>
            <a:off x="5741988" y="2078038"/>
            <a:ext cx="2335212" cy="513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124" tIns="41061" rIns="82124" bIns="41061">
            <a:spAutoFit/>
          </a:bodyPr>
          <a:lstStyle>
            <a:lvl1pPr defTabSz="814388">
              <a:defRPr>
                <a:solidFill>
                  <a:schemeClr val="tx1"/>
                </a:solidFill>
                <a:latin typeface="Arial" charset="0"/>
              </a:defRPr>
            </a:lvl1pPr>
            <a:lvl2pPr marL="742950" indent="-285750" defTabSz="814388">
              <a:defRPr>
                <a:solidFill>
                  <a:schemeClr val="tx1"/>
                </a:solidFill>
                <a:latin typeface="Arial" charset="0"/>
              </a:defRPr>
            </a:lvl2pPr>
            <a:lvl3pPr marL="1143000" indent="-228600" defTabSz="814388">
              <a:defRPr>
                <a:solidFill>
                  <a:schemeClr val="tx1"/>
                </a:solidFill>
                <a:latin typeface="Arial" charset="0"/>
              </a:defRPr>
            </a:lvl3pPr>
            <a:lvl4pPr marL="1600200" indent="-228600" defTabSz="814388">
              <a:defRPr>
                <a:solidFill>
                  <a:schemeClr val="tx1"/>
                </a:solidFill>
                <a:latin typeface="Arial" charset="0"/>
              </a:defRPr>
            </a:lvl4pPr>
            <a:lvl5pPr marL="2057400" indent="-228600" defTabSz="814388">
              <a:defRPr>
                <a:solidFill>
                  <a:schemeClr val="tx1"/>
                </a:solidFill>
                <a:latin typeface="Arial" charset="0"/>
              </a:defRPr>
            </a:lvl5pPr>
            <a:lvl6pPr marL="2514600" indent="-228600" defTabSz="814388" fontAlgn="base">
              <a:spcBef>
                <a:spcPct val="0"/>
              </a:spcBef>
              <a:spcAft>
                <a:spcPct val="0"/>
              </a:spcAft>
              <a:defRPr>
                <a:solidFill>
                  <a:schemeClr val="tx1"/>
                </a:solidFill>
                <a:latin typeface="Arial" charset="0"/>
              </a:defRPr>
            </a:lvl6pPr>
            <a:lvl7pPr marL="2971800" indent="-228600" defTabSz="814388" fontAlgn="base">
              <a:spcBef>
                <a:spcPct val="0"/>
              </a:spcBef>
              <a:spcAft>
                <a:spcPct val="0"/>
              </a:spcAft>
              <a:defRPr>
                <a:solidFill>
                  <a:schemeClr val="tx1"/>
                </a:solidFill>
                <a:latin typeface="Arial" charset="0"/>
              </a:defRPr>
            </a:lvl7pPr>
            <a:lvl8pPr marL="3429000" indent="-228600" defTabSz="814388" fontAlgn="base">
              <a:spcBef>
                <a:spcPct val="0"/>
              </a:spcBef>
              <a:spcAft>
                <a:spcPct val="0"/>
              </a:spcAft>
              <a:defRPr>
                <a:solidFill>
                  <a:schemeClr val="tx1"/>
                </a:solidFill>
                <a:latin typeface="Arial" charset="0"/>
              </a:defRPr>
            </a:lvl8pPr>
            <a:lvl9pPr marL="3886200" indent="-228600" defTabSz="814388" fontAlgn="base">
              <a:spcBef>
                <a:spcPct val="0"/>
              </a:spcBef>
              <a:spcAft>
                <a:spcPct val="0"/>
              </a:spcAft>
              <a:defRPr>
                <a:solidFill>
                  <a:schemeClr val="tx1"/>
                </a:solidFill>
                <a:latin typeface="Arial" charset="0"/>
              </a:defRPr>
            </a:lvl9pPr>
          </a:lstStyle>
          <a:p>
            <a:pPr algn="ctr" eaLnBrk="0" hangingPunct="0"/>
            <a:r>
              <a:rPr lang="en-US" altLang="en-US" sz="1400" b="1" dirty="0" smtClean="0">
                <a:latin typeface="+mn-lt"/>
                <a:ea typeface="ＭＳ Ｐゴシック" pitchFamily="34" charset="-128"/>
              </a:rPr>
              <a:t>PK-12 PUBLIC AND CHARTER SCHOOLS</a:t>
            </a:r>
            <a:endParaRPr lang="en-US" altLang="en-US" sz="1400" b="1" dirty="0">
              <a:latin typeface="+mn-lt"/>
              <a:ea typeface="ＭＳ Ｐゴシック" pitchFamily="34" charset="-128"/>
            </a:endParaRPr>
          </a:p>
        </p:txBody>
      </p:sp>
      <p:sp>
        <p:nvSpPr>
          <p:cNvPr id="39001" name="Text Box 97"/>
          <p:cNvSpPr txBox="1">
            <a:spLocks noChangeArrowheads="1"/>
          </p:cNvSpPr>
          <p:nvPr/>
        </p:nvSpPr>
        <p:spPr bwMode="auto">
          <a:xfrm>
            <a:off x="-17463" y="2633663"/>
            <a:ext cx="1919288" cy="513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lvl1pPr defTabSz="814388">
              <a:defRPr>
                <a:solidFill>
                  <a:schemeClr val="tx1"/>
                </a:solidFill>
                <a:latin typeface="Arial" charset="0"/>
              </a:defRPr>
            </a:lvl1pPr>
            <a:lvl2pPr marL="742950" indent="-285750" defTabSz="814388">
              <a:defRPr>
                <a:solidFill>
                  <a:schemeClr val="tx1"/>
                </a:solidFill>
                <a:latin typeface="Arial" charset="0"/>
              </a:defRPr>
            </a:lvl2pPr>
            <a:lvl3pPr marL="1143000" indent="-228600" defTabSz="814388">
              <a:defRPr>
                <a:solidFill>
                  <a:schemeClr val="tx1"/>
                </a:solidFill>
                <a:latin typeface="Arial" charset="0"/>
              </a:defRPr>
            </a:lvl3pPr>
            <a:lvl4pPr marL="1600200" indent="-228600" defTabSz="814388">
              <a:defRPr>
                <a:solidFill>
                  <a:schemeClr val="tx1"/>
                </a:solidFill>
                <a:latin typeface="Arial" charset="0"/>
              </a:defRPr>
            </a:lvl4pPr>
            <a:lvl5pPr marL="2057400" indent="-228600" defTabSz="814388">
              <a:defRPr>
                <a:solidFill>
                  <a:schemeClr val="tx1"/>
                </a:solidFill>
                <a:latin typeface="Arial" charset="0"/>
              </a:defRPr>
            </a:lvl5pPr>
            <a:lvl6pPr marL="2514600" indent="-228600" defTabSz="814388" fontAlgn="base">
              <a:spcBef>
                <a:spcPct val="0"/>
              </a:spcBef>
              <a:spcAft>
                <a:spcPct val="0"/>
              </a:spcAft>
              <a:defRPr>
                <a:solidFill>
                  <a:schemeClr val="tx1"/>
                </a:solidFill>
                <a:latin typeface="Arial" charset="0"/>
              </a:defRPr>
            </a:lvl6pPr>
            <a:lvl7pPr marL="2971800" indent="-228600" defTabSz="814388" fontAlgn="base">
              <a:spcBef>
                <a:spcPct val="0"/>
              </a:spcBef>
              <a:spcAft>
                <a:spcPct val="0"/>
              </a:spcAft>
              <a:defRPr>
                <a:solidFill>
                  <a:schemeClr val="tx1"/>
                </a:solidFill>
                <a:latin typeface="Arial" charset="0"/>
              </a:defRPr>
            </a:lvl7pPr>
            <a:lvl8pPr marL="3429000" indent="-228600" defTabSz="814388" fontAlgn="base">
              <a:spcBef>
                <a:spcPct val="0"/>
              </a:spcBef>
              <a:spcAft>
                <a:spcPct val="0"/>
              </a:spcAft>
              <a:defRPr>
                <a:solidFill>
                  <a:schemeClr val="tx1"/>
                </a:solidFill>
                <a:latin typeface="Arial" charset="0"/>
              </a:defRPr>
            </a:lvl8pPr>
            <a:lvl9pPr marL="3886200" indent="-228600" defTabSz="814388" fontAlgn="base">
              <a:spcBef>
                <a:spcPct val="0"/>
              </a:spcBef>
              <a:spcAft>
                <a:spcPct val="0"/>
              </a:spcAft>
              <a:defRPr>
                <a:solidFill>
                  <a:schemeClr val="tx1"/>
                </a:solidFill>
                <a:latin typeface="Arial" charset="0"/>
              </a:defRPr>
            </a:lvl9pPr>
          </a:lstStyle>
          <a:p>
            <a:pPr algn="ctr" eaLnBrk="0" hangingPunct="0"/>
            <a:r>
              <a:rPr lang="en-US" altLang="en-US" sz="1400" b="1" dirty="0" smtClean="0">
                <a:latin typeface="Calibri" pitchFamily="34" charset="0"/>
                <a:ea typeface="ＭＳ Ｐゴシック" pitchFamily="34" charset="-128"/>
              </a:rPr>
              <a:t>MUSEUMS AND SCIENCE CENTERS</a:t>
            </a:r>
            <a:endParaRPr lang="en-US" altLang="en-US" sz="1400" b="1" dirty="0">
              <a:latin typeface="Calibri" pitchFamily="34" charset="0"/>
              <a:ea typeface="ＭＳ Ｐゴシック" pitchFamily="34" charset="-128"/>
            </a:endParaRPr>
          </a:p>
        </p:txBody>
      </p:sp>
      <p:sp>
        <p:nvSpPr>
          <p:cNvPr id="39002" name="Text Box 98"/>
          <p:cNvSpPr txBox="1">
            <a:spLocks noChangeArrowheads="1"/>
          </p:cNvSpPr>
          <p:nvPr/>
        </p:nvSpPr>
        <p:spPr bwMode="auto">
          <a:xfrm>
            <a:off x="1583531" y="1955800"/>
            <a:ext cx="2186782" cy="298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124" tIns="41061" rIns="82124" bIns="41061">
            <a:spAutoFit/>
          </a:bodyPr>
          <a:lstStyle>
            <a:lvl1pPr defTabSz="814388">
              <a:defRPr>
                <a:solidFill>
                  <a:schemeClr val="tx1"/>
                </a:solidFill>
                <a:latin typeface="Arial" charset="0"/>
              </a:defRPr>
            </a:lvl1pPr>
            <a:lvl2pPr marL="742950" indent="-285750" defTabSz="814388">
              <a:defRPr>
                <a:solidFill>
                  <a:schemeClr val="tx1"/>
                </a:solidFill>
                <a:latin typeface="Arial" charset="0"/>
              </a:defRPr>
            </a:lvl2pPr>
            <a:lvl3pPr marL="1143000" indent="-228600" defTabSz="814388">
              <a:defRPr>
                <a:solidFill>
                  <a:schemeClr val="tx1"/>
                </a:solidFill>
                <a:latin typeface="Arial" charset="0"/>
              </a:defRPr>
            </a:lvl3pPr>
            <a:lvl4pPr marL="1600200" indent="-228600" defTabSz="814388">
              <a:defRPr>
                <a:solidFill>
                  <a:schemeClr val="tx1"/>
                </a:solidFill>
                <a:latin typeface="Arial" charset="0"/>
              </a:defRPr>
            </a:lvl4pPr>
            <a:lvl5pPr marL="2057400" indent="-228600" defTabSz="814388">
              <a:defRPr>
                <a:solidFill>
                  <a:schemeClr val="tx1"/>
                </a:solidFill>
                <a:latin typeface="Arial" charset="0"/>
              </a:defRPr>
            </a:lvl5pPr>
            <a:lvl6pPr marL="2514600" indent="-228600" defTabSz="814388" fontAlgn="base">
              <a:spcBef>
                <a:spcPct val="0"/>
              </a:spcBef>
              <a:spcAft>
                <a:spcPct val="0"/>
              </a:spcAft>
              <a:defRPr>
                <a:solidFill>
                  <a:schemeClr val="tx1"/>
                </a:solidFill>
                <a:latin typeface="Arial" charset="0"/>
              </a:defRPr>
            </a:lvl6pPr>
            <a:lvl7pPr marL="2971800" indent="-228600" defTabSz="814388" fontAlgn="base">
              <a:spcBef>
                <a:spcPct val="0"/>
              </a:spcBef>
              <a:spcAft>
                <a:spcPct val="0"/>
              </a:spcAft>
              <a:defRPr>
                <a:solidFill>
                  <a:schemeClr val="tx1"/>
                </a:solidFill>
                <a:latin typeface="Arial" charset="0"/>
              </a:defRPr>
            </a:lvl7pPr>
            <a:lvl8pPr marL="3429000" indent="-228600" defTabSz="814388" fontAlgn="base">
              <a:spcBef>
                <a:spcPct val="0"/>
              </a:spcBef>
              <a:spcAft>
                <a:spcPct val="0"/>
              </a:spcAft>
              <a:defRPr>
                <a:solidFill>
                  <a:schemeClr val="tx1"/>
                </a:solidFill>
                <a:latin typeface="Arial" charset="0"/>
              </a:defRPr>
            </a:lvl8pPr>
            <a:lvl9pPr marL="3886200" indent="-228600" defTabSz="814388" fontAlgn="base">
              <a:spcBef>
                <a:spcPct val="0"/>
              </a:spcBef>
              <a:spcAft>
                <a:spcPct val="0"/>
              </a:spcAft>
              <a:defRPr>
                <a:solidFill>
                  <a:schemeClr val="tx1"/>
                </a:solidFill>
                <a:latin typeface="Arial" charset="0"/>
              </a:defRPr>
            </a:lvl9pPr>
          </a:lstStyle>
          <a:p>
            <a:pPr algn="ctr" eaLnBrk="0" hangingPunct="0"/>
            <a:r>
              <a:rPr lang="en-US" altLang="en-US" sz="1400" b="1" dirty="0" smtClean="0">
                <a:latin typeface="Calibri" pitchFamily="34" charset="0"/>
                <a:ea typeface="ＭＳ Ｐゴシック" pitchFamily="34" charset="-128"/>
              </a:rPr>
              <a:t>SUMMER PROGRAMS</a:t>
            </a:r>
            <a:endParaRPr lang="en-US" altLang="en-US" sz="1400" b="1" dirty="0">
              <a:latin typeface="Calibri" pitchFamily="34" charset="0"/>
              <a:ea typeface="ＭＳ Ｐゴシック" pitchFamily="34" charset="-128"/>
            </a:endParaRPr>
          </a:p>
        </p:txBody>
      </p:sp>
      <p:sp>
        <p:nvSpPr>
          <p:cNvPr id="39007" name="Text Box 103"/>
          <p:cNvSpPr txBox="1">
            <a:spLocks noChangeArrowheads="1"/>
          </p:cNvSpPr>
          <p:nvPr/>
        </p:nvSpPr>
        <p:spPr bwMode="auto">
          <a:xfrm>
            <a:off x="1052513" y="1447800"/>
            <a:ext cx="1651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a:solidFill>
                  <a:schemeClr val="tx1"/>
                </a:solidFill>
                <a:latin typeface="Arial" charset="0"/>
              </a:defRPr>
            </a:lvl1pPr>
            <a:lvl2pPr marL="742950" indent="-285750" defTabSz="814388">
              <a:defRPr>
                <a:solidFill>
                  <a:schemeClr val="tx1"/>
                </a:solidFill>
                <a:latin typeface="Arial" charset="0"/>
              </a:defRPr>
            </a:lvl2pPr>
            <a:lvl3pPr marL="1143000" indent="-228600" defTabSz="814388">
              <a:defRPr>
                <a:solidFill>
                  <a:schemeClr val="tx1"/>
                </a:solidFill>
                <a:latin typeface="Arial" charset="0"/>
              </a:defRPr>
            </a:lvl3pPr>
            <a:lvl4pPr marL="1600200" indent="-228600" defTabSz="814388">
              <a:defRPr>
                <a:solidFill>
                  <a:schemeClr val="tx1"/>
                </a:solidFill>
                <a:latin typeface="Arial" charset="0"/>
              </a:defRPr>
            </a:lvl4pPr>
            <a:lvl5pPr marL="2057400" indent="-228600" defTabSz="814388">
              <a:defRPr>
                <a:solidFill>
                  <a:schemeClr val="tx1"/>
                </a:solidFill>
                <a:latin typeface="Arial" charset="0"/>
              </a:defRPr>
            </a:lvl5pPr>
            <a:lvl6pPr marL="2514600" indent="-228600" defTabSz="814388" fontAlgn="base">
              <a:spcBef>
                <a:spcPct val="0"/>
              </a:spcBef>
              <a:spcAft>
                <a:spcPct val="0"/>
              </a:spcAft>
              <a:defRPr>
                <a:solidFill>
                  <a:schemeClr val="tx1"/>
                </a:solidFill>
                <a:latin typeface="Arial" charset="0"/>
              </a:defRPr>
            </a:lvl6pPr>
            <a:lvl7pPr marL="2971800" indent="-228600" defTabSz="814388" fontAlgn="base">
              <a:spcBef>
                <a:spcPct val="0"/>
              </a:spcBef>
              <a:spcAft>
                <a:spcPct val="0"/>
              </a:spcAft>
              <a:defRPr>
                <a:solidFill>
                  <a:schemeClr val="tx1"/>
                </a:solidFill>
                <a:latin typeface="Arial" charset="0"/>
              </a:defRPr>
            </a:lvl7pPr>
            <a:lvl8pPr marL="3429000" indent="-228600" defTabSz="814388" fontAlgn="base">
              <a:spcBef>
                <a:spcPct val="0"/>
              </a:spcBef>
              <a:spcAft>
                <a:spcPct val="0"/>
              </a:spcAft>
              <a:defRPr>
                <a:solidFill>
                  <a:schemeClr val="tx1"/>
                </a:solidFill>
                <a:latin typeface="Arial" charset="0"/>
              </a:defRPr>
            </a:lvl8pPr>
            <a:lvl9pPr marL="3886200" indent="-228600" defTabSz="814388" fontAlgn="base">
              <a:spcBef>
                <a:spcPct val="0"/>
              </a:spcBef>
              <a:spcAft>
                <a:spcPct val="0"/>
              </a:spcAft>
              <a:defRPr>
                <a:solidFill>
                  <a:schemeClr val="tx1"/>
                </a:solidFill>
                <a:latin typeface="Arial" charset="0"/>
              </a:defRPr>
            </a:lvl9pPr>
          </a:lstStyle>
          <a:p>
            <a:pPr eaLnBrk="0" hangingPunct="0"/>
            <a:endParaRPr lang="en-US" altLang="en-US" sz="3000">
              <a:latin typeface="Calibri" pitchFamily="34" charset="0"/>
              <a:ea typeface="ＭＳ Ｐゴシック" pitchFamily="34" charset="-128"/>
            </a:endParaRPr>
          </a:p>
        </p:txBody>
      </p:sp>
      <p:sp>
        <p:nvSpPr>
          <p:cNvPr id="39008" name="Text Box 104"/>
          <p:cNvSpPr txBox="1">
            <a:spLocks noChangeArrowheads="1"/>
          </p:cNvSpPr>
          <p:nvPr/>
        </p:nvSpPr>
        <p:spPr bwMode="auto">
          <a:xfrm>
            <a:off x="1052513" y="1462088"/>
            <a:ext cx="1716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spAutoFit/>
          </a:bodyPr>
          <a:lstStyle>
            <a:lvl1pPr defTabSz="814388">
              <a:defRPr>
                <a:solidFill>
                  <a:schemeClr val="tx1"/>
                </a:solidFill>
                <a:latin typeface="Arial" charset="0"/>
              </a:defRPr>
            </a:lvl1pPr>
            <a:lvl2pPr marL="742950" indent="-285750" defTabSz="814388">
              <a:defRPr>
                <a:solidFill>
                  <a:schemeClr val="tx1"/>
                </a:solidFill>
                <a:latin typeface="Arial" charset="0"/>
              </a:defRPr>
            </a:lvl2pPr>
            <a:lvl3pPr marL="1143000" indent="-228600" defTabSz="814388">
              <a:defRPr>
                <a:solidFill>
                  <a:schemeClr val="tx1"/>
                </a:solidFill>
                <a:latin typeface="Arial" charset="0"/>
              </a:defRPr>
            </a:lvl3pPr>
            <a:lvl4pPr marL="1600200" indent="-228600" defTabSz="814388">
              <a:defRPr>
                <a:solidFill>
                  <a:schemeClr val="tx1"/>
                </a:solidFill>
                <a:latin typeface="Arial" charset="0"/>
              </a:defRPr>
            </a:lvl4pPr>
            <a:lvl5pPr marL="2057400" indent="-228600" defTabSz="814388">
              <a:defRPr>
                <a:solidFill>
                  <a:schemeClr val="tx1"/>
                </a:solidFill>
                <a:latin typeface="Arial" charset="0"/>
              </a:defRPr>
            </a:lvl5pPr>
            <a:lvl6pPr marL="2514600" indent="-228600" defTabSz="814388" fontAlgn="base">
              <a:spcBef>
                <a:spcPct val="0"/>
              </a:spcBef>
              <a:spcAft>
                <a:spcPct val="0"/>
              </a:spcAft>
              <a:defRPr>
                <a:solidFill>
                  <a:schemeClr val="tx1"/>
                </a:solidFill>
                <a:latin typeface="Arial" charset="0"/>
              </a:defRPr>
            </a:lvl6pPr>
            <a:lvl7pPr marL="2971800" indent="-228600" defTabSz="814388" fontAlgn="base">
              <a:spcBef>
                <a:spcPct val="0"/>
              </a:spcBef>
              <a:spcAft>
                <a:spcPct val="0"/>
              </a:spcAft>
              <a:defRPr>
                <a:solidFill>
                  <a:schemeClr val="tx1"/>
                </a:solidFill>
                <a:latin typeface="Arial" charset="0"/>
              </a:defRPr>
            </a:lvl7pPr>
            <a:lvl8pPr marL="3429000" indent="-228600" defTabSz="814388" fontAlgn="base">
              <a:spcBef>
                <a:spcPct val="0"/>
              </a:spcBef>
              <a:spcAft>
                <a:spcPct val="0"/>
              </a:spcAft>
              <a:defRPr>
                <a:solidFill>
                  <a:schemeClr val="tx1"/>
                </a:solidFill>
                <a:latin typeface="Arial" charset="0"/>
              </a:defRPr>
            </a:lvl8pPr>
            <a:lvl9pPr marL="3886200" indent="-228600" defTabSz="814388" fontAlgn="base">
              <a:spcBef>
                <a:spcPct val="0"/>
              </a:spcBef>
              <a:spcAft>
                <a:spcPct val="0"/>
              </a:spcAft>
              <a:defRPr>
                <a:solidFill>
                  <a:schemeClr val="tx1"/>
                </a:solidFill>
                <a:latin typeface="Arial" charset="0"/>
              </a:defRPr>
            </a:lvl9pPr>
          </a:lstStyle>
          <a:p>
            <a:pPr eaLnBrk="0" hangingPunct="0"/>
            <a:endParaRPr lang="en-US" altLang="en-US" sz="3000">
              <a:latin typeface="Calibri" pitchFamily="34" charset="0"/>
              <a:ea typeface="ＭＳ Ｐゴシック" pitchFamily="34" charset="-128"/>
            </a:endParaRPr>
          </a:p>
        </p:txBody>
      </p:sp>
      <p:sp>
        <p:nvSpPr>
          <p:cNvPr id="39011" name="Rectangle 5"/>
          <p:cNvSpPr>
            <a:spLocks noChangeArrowheads="1"/>
          </p:cNvSpPr>
          <p:nvPr/>
        </p:nvSpPr>
        <p:spPr bwMode="auto">
          <a:xfrm>
            <a:off x="1217613" y="-272143"/>
            <a:ext cx="7186612" cy="2090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2800" b="1" dirty="0" smtClean="0">
                <a:solidFill>
                  <a:schemeClr val="tx1"/>
                </a:solidFill>
                <a:latin typeface="Georgia" panose="02040502050405020303" pitchFamily="18" charset="0"/>
              </a:rPr>
              <a:t>STEM ECOSYSTEMS</a:t>
            </a:r>
          </a:p>
        </p:txBody>
      </p:sp>
      <p:sp>
        <p:nvSpPr>
          <p:cNvPr id="3" name="TextBox 2"/>
          <p:cNvSpPr txBox="1"/>
          <p:nvPr/>
        </p:nvSpPr>
        <p:spPr>
          <a:xfrm>
            <a:off x="-17463" y="5586414"/>
            <a:ext cx="5054600" cy="1877437"/>
          </a:xfrm>
          <a:prstGeom prst="rect">
            <a:avLst/>
          </a:prstGeom>
          <a:noFill/>
        </p:spPr>
        <p:txBody>
          <a:bodyPr wrap="square" rtlCol="0">
            <a:spAutoFit/>
          </a:bodyPr>
          <a:lstStyle/>
          <a:p>
            <a:endParaRPr lang="en-US" dirty="0" smtClean="0">
              <a:latin typeface="Georgia" panose="02040502050405020303" pitchFamily="18" charset="0"/>
            </a:endParaRPr>
          </a:p>
          <a:p>
            <a:endParaRPr lang="en-US" sz="1600" dirty="0" smtClean="0">
              <a:latin typeface="Georgia" panose="02040502050405020303" pitchFamily="18" charset="0"/>
            </a:endParaRPr>
          </a:p>
          <a:p>
            <a:r>
              <a:rPr lang="en-US" sz="1600" i="1" dirty="0" smtClean="0">
                <a:latin typeface="Georgia" panose="02040502050405020303" pitchFamily="18" charset="0"/>
              </a:rPr>
              <a:t>A </a:t>
            </a:r>
            <a:r>
              <a:rPr lang="en-US" sz="1600" i="1" dirty="0">
                <a:latin typeface="Georgia" panose="02040502050405020303" pitchFamily="18" charset="0"/>
              </a:rPr>
              <a:t>learning ecosystem harnesses the unique contributions of all these different settings to deliver STEM learning for all </a:t>
            </a:r>
            <a:r>
              <a:rPr lang="en-US" sz="1600" i="1" dirty="0" smtClean="0">
                <a:latin typeface="Georgia" panose="02040502050405020303" pitchFamily="18" charset="0"/>
              </a:rPr>
              <a:t>children</a:t>
            </a:r>
            <a:endParaRPr lang="en-US" sz="1600" i="1" dirty="0">
              <a:latin typeface="Georgia" panose="02040502050405020303" pitchFamily="18" charset="0"/>
            </a:endParaRPr>
          </a:p>
          <a:p>
            <a:endParaRPr lang="en-US" sz="1600" b="1" i="1" dirty="0">
              <a:solidFill>
                <a:srgbClr val="008080"/>
              </a:solidFill>
            </a:endParaRPr>
          </a:p>
          <a:p>
            <a:endParaRPr lang="en-US" dirty="0"/>
          </a:p>
        </p:txBody>
      </p:sp>
      <p:sp>
        <p:nvSpPr>
          <p:cNvPr id="4" name="TextBox 3"/>
          <p:cNvSpPr txBox="1"/>
          <p:nvPr/>
        </p:nvSpPr>
        <p:spPr>
          <a:xfrm>
            <a:off x="7724775" y="2919413"/>
            <a:ext cx="1549854" cy="523220"/>
          </a:xfrm>
          <a:prstGeom prst="rect">
            <a:avLst/>
          </a:prstGeom>
          <a:noFill/>
        </p:spPr>
        <p:txBody>
          <a:bodyPr wrap="square" rtlCol="0">
            <a:spAutoFit/>
          </a:bodyPr>
          <a:lstStyle/>
          <a:p>
            <a:r>
              <a:rPr lang="en-US" sz="1400" b="1" dirty="0" smtClean="0"/>
              <a:t>INFORMAL STEM AT HOME</a:t>
            </a:r>
            <a:endParaRPr lang="en-US" sz="1400" b="1" dirty="0"/>
          </a:p>
        </p:txBody>
      </p:sp>
      <p:sp>
        <p:nvSpPr>
          <p:cNvPr id="5" name="TextBox 4"/>
          <p:cNvSpPr txBox="1"/>
          <p:nvPr/>
        </p:nvSpPr>
        <p:spPr>
          <a:xfrm>
            <a:off x="1320800" y="4938713"/>
            <a:ext cx="1066800" cy="307777"/>
          </a:xfrm>
          <a:prstGeom prst="rect">
            <a:avLst/>
          </a:prstGeom>
          <a:noFill/>
        </p:spPr>
        <p:txBody>
          <a:bodyPr wrap="square" rtlCol="0">
            <a:spAutoFit/>
          </a:bodyPr>
          <a:lstStyle/>
          <a:p>
            <a:r>
              <a:rPr lang="en-US" sz="1400" b="1" dirty="0" smtClean="0"/>
              <a:t>FAB LABS</a:t>
            </a:r>
            <a:endParaRPr lang="en-US" sz="1400" b="1" dirty="0"/>
          </a:p>
        </p:txBody>
      </p:sp>
      <p:sp>
        <p:nvSpPr>
          <p:cNvPr id="6" name="TextBox 5"/>
          <p:cNvSpPr txBox="1"/>
          <p:nvPr/>
        </p:nvSpPr>
        <p:spPr>
          <a:xfrm>
            <a:off x="7335838" y="4840288"/>
            <a:ext cx="1163864" cy="369332"/>
          </a:xfrm>
          <a:prstGeom prst="rect">
            <a:avLst/>
          </a:prstGeom>
          <a:noFill/>
        </p:spPr>
        <p:txBody>
          <a:bodyPr wrap="square" rtlCol="0">
            <a:spAutoFit/>
          </a:bodyPr>
          <a:lstStyle/>
          <a:p>
            <a:endParaRPr lang="en-US" dirty="0"/>
          </a:p>
        </p:txBody>
      </p:sp>
      <p:sp>
        <p:nvSpPr>
          <p:cNvPr id="7" name="TextBox 6"/>
          <p:cNvSpPr txBox="1"/>
          <p:nvPr/>
        </p:nvSpPr>
        <p:spPr>
          <a:xfrm>
            <a:off x="7380288" y="4662488"/>
            <a:ext cx="1676626" cy="307777"/>
          </a:xfrm>
          <a:prstGeom prst="rect">
            <a:avLst/>
          </a:prstGeom>
          <a:noFill/>
        </p:spPr>
        <p:txBody>
          <a:bodyPr wrap="square" rtlCol="0">
            <a:spAutoFit/>
          </a:bodyPr>
          <a:lstStyle/>
          <a:p>
            <a:r>
              <a:rPr lang="en-US" sz="1400" b="1" dirty="0" smtClean="0"/>
              <a:t>POST-SECONDARY</a:t>
            </a:r>
            <a:endParaRPr lang="en-US" sz="1400" b="1" dirty="0"/>
          </a:p>
        </p:txBody>
      </p:sp>
      <p:sp>
        <p:nvSpPr>
          <p:cNvPr id="8" name="TextBox 7"/>
          <p:cNvSpPr txBox="1"/>
          <p:nvPr/>
        </p:nvSpPr>
        <p:spPr>
          <a:xfrm>
            <a:off x="5037136" y="5454651"/>
            <a:ext cx="1827213" cy="523220"/>
          </a:xfrm>
          <a:prstGeom prst="rect">
            <a:avLst/>
          </a:prstGeom>
          <a:noFill/>
        </p:spPr>
        <p:txBody>
          <a:bodyPr wrap="square" rtlCol="0">
            <a:spAutoFit/>
          </a:bodyPr>
          <a:lstStyle/>
          <a:p>
            <a:r>
              <a:rPr lang="en-US" sz="1400" b="1" dirty="0" smtClean="0"/>
              <a:t>STEM BUSINESS/INDUSTRY</a:t>
            </a:r>
            <a:endParaRPr lang="en-US" sz="1400" b="1" dirty="0"/>
          </a:p>
        </p:txBody>
      </p:sp>
      <p:sp>
        <p:nvSpPr>
          <p:cNvPr id="10" name="TextBox 9"/>
          <p:cNvSpPr txBox="1"/>
          <p:nvPr/>
        </p:nvSpPr>
        <p:spPr>
          <a:xfrm>
            <a:off x="1901825" y="5586413"/>
            <a:ext cx="3132137" cy="307777"/>
          </a:xfrm>
          <a:prstGeom prst="rect">
            <a:avLst/>
          </a:prstGeom>
          <a:noFill/>
        </p:spPr>
        <p:txBody>
          <a:bodyPr wrap="square" rtlCol="0">
            <a:spAutoFit/>
          </a:bodyPr>
          <a:lstStyle/>
          <a:p>
            <a:r>
              <a:rPr lang="en-US" sz="1400" b="1" dirty="0" smtClean="0"/>
              <a:t>FOUNDATIONS AND NON-PROFITS</a:t>
            </a:r>
            <a:endParaRPr lang="en-US" sz="1400" b="1" dirty="0"/>
          </a:p>
        </p:txBody>
      </p:sp>
    </p:spTree>
    <p:extLst>
      <p:ext uri="{BB962C8B-B14F-4D97-AF65-F5344CB8AC3E}">
        <p14:creationId xmlns:p14="http://schemas.microsoft.com/office/powerpoint/2010/main" val="251265030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grpId="0" nodeType="withEffect">
                                  <p:stCondLst>
                                    <p:cond delay="0"/>
                                  </p:stCondLst>
                                  <p:childTnLst>
                                    <p:animMotion origin="layout" path="M -3.33333E-6 1.11111E-6 L -0.075 -0.38611 L 0.19914 1.11111E-6 L -0.22708 -0.28611 L -0.17048 -0.075 L 0.09341 -0.41111 L 0.27622 -0.38056 L 0.36545 -0.06389 L 0.40625 -0.28889 L 0.20087 -0.00278 L -3.33333E-6 1.11111E-6 Z " pathEditMode="relative" rAng="0" ptsTypes="AAAAAAAAAAA">
                                      <p:cBhvr>
                                        <p:cTn id="6" dur="5000" fill="hold"/>
                                        <p:tgtEl>
                                          <p:spTgt spid="1265716"/>
                                        </p:tgtEl>
                                        <p:attrNameLst>
                                          <p:attrName>ppt_x</p:attrName>
                                          <p:attrName>ppt_y</p:attrName>
                                        </p:attrNameLst>
                                      </p:cBhvr>
                                      <p:rCtr x="9000" y="-20600"/>
                                    </p:animMotion>
                                  </p:childTnLst>
                                </p:cTn>
                              </p:par>
                              <p:par>
                                <p:cTn id="7" presetID="0" presetClass="path" presetSubtype="0" repeatCount="indefinite" accel="50000" decel="50000" fill="hold" grpId="0" nodeType="withEffect">
                                  <p:stCondLst>
                                    <p:cond delay="0"/>
                                  </p:stCondLst>
                                  <p:childTnLst>
                                    <p:animMotion origin="layout" path="M -0.00243 -2.22222E-6 L 0.31285 0.11667 L 0.18177 0.02222 L 0.27379 0.33056 L 0.11216 0.38889 L -0.17361 0.01528 L -0.09652 0.4 L -0.3335 0.11759 L -0.2717 0.31852 L -0.00243 -2.22222E-6 Z " pathEditMode="relative" rAng="0" ptsTypes="AAAAAAAAAA">
                                      <p:cBhvr>
                                        <p:cTn id="8" dur="5000" fill="hold"/>
                                        <p:tgtEl>
                                          <p:spTgt spid="1265721"/>
                                        </p:tgtEl>
                                        <p:attrNameLst>
                                          <p:attrName>ppt_x</p:attrName>
                                          <p:attrName>ppt_y</p:attrName>
                                        </p:attrNameLst>
                                      </p:cBhvr>
                                      <p:rCtr x="-800" y="20000"/>
                                    </p:animMotion>
                                  </p:childTnLst>
                                </p:cTn>
                              </p:par>
                              <p:par>
                                <p:cTn id="9" presetID="0" presetClass="path" presetSubtype="0" repeatCount="indefinite" accel="50000" decel="50000" fill="hold" grpId="0" nodeType="withEffect">
                                  <p:stCondLst>
                                    <p:cond delay="0"/>
                                  </p:stCondLst>
                                  <p:childTnLst>
                                    <p:animMotion origin="layout" path="M -3.33333E-6 4.44444E-6 L 0.44289 0.3 L 0.34254 0.00833 L 0.27014 0.38402 L 0.17223 -0.02778 L 0.49236 0.10277 L 0.05955 0.38333 L -0.16788 0.09421 L -0.10451 0.31666 L -3.33333E-6 4.44444E-6 Z " pathEditMode="relative" rAng="0" ptsTypes="AAAAAAAAAA">
                                      <p:cBhvr>
                                        <p:cTn id="10" dur="5000" fill="hold"/>
                                        <p:tgtEl>
                                          <p:spTgt spid="1265722"/>
                                        </p:tgtEl>
                                        <p:attrNameLst>
                                          <p:attrName>ppt_x</p:attrName>
                                          <p:attrName>ppt_y</p:attrName>
                                        </p:attrNameLst>
                                      </p:cBhvr>
                                      <p:rCtr x="16200" y="17800"/>
                                    </p:animMotion>
                                  </p:childTnLst>
                                </p:cTn>
                              </p:par>
                              <p:par>
                                <p:cTn id="11" presetID="0" presetClass="path" presetSubtype="0" repeatCount="indefinite" accel="50000" decel="50000" fill="hold" grpId="0" nodeType="withEffect">
                                  <p:stCondLst>
                                    <p:cond delay="0"/>
                                  </p:stCondLst>
                                  <p:childTnLst>
                                    <p:animMotion origin="layout" path="M -3.05556E-6 4.44444E-6 L -0.27343 -0.38658 L 0.07934 -0.36806 L -0.21232 0.01898 L -0.10121 -0.40139 L -0.4526 -0.26991 L 0.2099 -0.28287 L -0.38316 -0.07176 L 0.16823 -0.06806 L -3.05556E-6 4.44444E-6 Z " pathEditMode="relative" rAng="0" ptsTypes="AAAAAAAAAA">
                                      <p:cBhvr>
                                        <p:cTn id="12" dur="5000" fill="hold"/>
                                        <p:tgtEl>
                                          <p:spTgt spid="1265706"/>
                                        </p:tgtEl>
                                        <p:attrNameLst>
                                          <p:attrName>ppt_x</p:attrName>
                                          <p:attrName>ppt_y</p:attrName>
                                        </p:attrNameLst>
                                      </p:cBhvr>
                                      <p:rCtr x="-12100" y="-19100"/>
                                    </p:animMotion>
                                  </p:childTnLst>
                                </p:cTn>
                              </p:par>
                              <p:par>
                                <p:cTn id="13" presetID="0" presetClass="path" presetSubtype="0" repeatCount="indefinite" accel="50000" decel="50000" fill="hold" grpId="0" nodeType="withEffect">
                                  <p:stCondLst>
                                    <p:cond delay="0"/>
                                  </p:stCondLst>
                                  <p:childTnLst>
                                    <p:animMotion origin="layout" path="M 0 3.33333E-6 L 0.04167 -0.21945 L -0.27205 -0.33611 L -0.16823 0.06666 L -0.08941 -0.30834 L -0.44444 -0.31111 L -0.37187 0.075 L -0.6 -0.22223 L -0.55451 0.00277 L 0 3.33333E-6 Z " pathEditMode="relative" rAng="0" ptsTypes="AAAAAAAAAA">
                                      <p:cBhvr>
                                        <p:cTn id="14" dur="5000" fill="hold"/>
                                        <p:tgtEl>
                                          <p:spTgt spid="1265717"/>
                                        </p:tgtEl>
                                        <p:attrNameLst>
                                          <p:attrName>ppt_x</p:attrName>
                                          <p:attrName>ppt_y</p:attrName>
                                        </p:attrNameLst>
                                      </p:cBhvr>
                                      <p:rCtr x="-27900" y="-13100"/>
                                    </p:animMotion>
                                  </p:childTnLst>
                                </p:cTn>
                              </p:par>
                              <p:par>
                                <p:cTn id="15" presetID="0" presetClass="path" presetSubtype="0" repeatCount="indefinite" accel="50000" decel="50000" fill="hold" grpId="0" nodeType="withEffect">
                                  <p:stCondLst>
                                    <p:cond delay="0"/>
                                  </p:stCondLst>
                                  <p:childTnLst>
                                    <p:animMotion origin="layout" path="M 3.33333E-6 -1.11111E-6 L -0.65834 -0.00555 L -0.4217 0.27778 L -0.49497 -0.09167 L -0.60243 0.21389 L -0.32275 -0.11389 L -0.03021 0.22778 L -0.13993 -0.09444 L -0.21945 0.29167 L 3.33333E-6 -1.11111E-6 Z " pathEditMode="relative" rAng="0" ptsTypes="AAAAAAAAAA">
                                      <p:cBhvr>
                                        <p:cTn id="16" dur="5000" fill="hold"/>
                                        <p:tgtEl>
                                          <p:spTgt spid="1265718"/>
                                        </p:tgtEl>
                                        <p:attrNameLst>
                                          <p:attrName>ppt_x</p:attrName>
                                          <p:attrName>ppt_y</p:attrName>
                                        </p:attrNameLst>
                                      </p:cBhvr>
                                      <p:rCtr x="-32900" y="8900"/>
                                    </p:animMotion>
                                  </p:childTnLst>
                                </p:cTn>
                              </p:par>
                              <p:par>
                                <p:cTn id="17" presetID="0" presetClass="path" presetSubtype="0" repeatCount="indefinite" accel="50000" decel="50000" fill="hold" grpId="0" nodeType="withEffect">
                                  <p:stCondLst>
                                    <p:cond delay="0"/>
                                  </p:stCondLst>
                                  <p:childTnLst>
                                    <p:animMotion origin="layout" path="M 2.22222E-6 -3.33333E-6 L -0.28108 0.38611 L -0.34618 -0.00277 L -0.1875 -0.01944 L -0.45226 0.31111 L -0.0632 0.37223 L -0.51111 0.08611 L 0.09166 0.30834 L 0.13055 0.1 L 2.22222E-6 -3.33333E-6 Z " pathEditMode="relative" rAng="0" ptsTypes="AAAAAAAAAA">
                                      <p:cBhvr>
                                        <p:cTn id="18" dur="5000" fill="hold"/>
                                        <p:tgtEl>
                                          <p:spTgt spid="1265719"/>
                                        </p:tgtEl>
                                        <p:attrNameLst>
                                          <p:attrName>ppt_x</p:attrName>
                                          <p:attrName>ppt_y</p:attrName>
                                        </p:attrNameLst>
                                      </p:cBhvr>
                                      <p:rCtr x="-19000" y="18300"/>
                                    </p:animMotion>
                                  </p:childTnLst>
                                </p:cTn>
                              </p:par>
                              <p:par>
                                <p:cTn id="19" presetID="0" presetClass="path" presetSubtype="0" repeatCount="indefinite" accel="50000" decel="50000" fill="hold" grpId="0" nodeType="withEffect">
                                  <p:stCondLst>
                                    <p:cond delay="0"/>
                                  </p:stCondLst>
                                  <p:childTnLst>
                                    <p:animMotion origin="layout" path="M 3.33333E-6 2.22222E-6 L 0.51441 -0.1 L 0.65 0.00278 L 0.15659 -0.09445 L 0.60764 0.21666 L 0.33663 -0.11389 L 0.4276 0.28611 L 0.22864 0.28055 L 0.16302 -0.1 L 0.05833 0.21041 L 3.33333E-6 2.22222E-6 Z " pathEditMode="relative" rAng="0" ptsTypes="AAAAAAAAAAA">
                                      <p:cBhvr>
                                        <p:cTn id="20" dur="5000" fill="hold"/>
                                        <p:tgtEl>
                                          <p:spTgt spid="1265720"/>
                                        </p:tgtEl>
                                        <p:attrNameLst>
                                          <p:attrName>ppt_x</p:attrName>
                                          <p:attrName>ppt_y</p:attrName>
                                        </p:attrNameLst>
                                      </p:cBhvr>
                                      <p:rCtr x="32500" y="8600"/>
                                    </p:animMotion>
                                  </p:childTnLst>
                                </p:cTn>
                              </p:par>
                              <p:par>
                                <p:cTn id="21" presetID="0" presetClass="path" presetSubtype="0" repeatCount="indefinite" accel="50000" decel="50000" fill="hold" grpId="0" nodeType="withEffect">
                                  <p:stCondLst>
                                    <p:cond delay="0"/>
                                  </p:stCondLst>
                                  <p:childTnLst>
                                    <p:animMotion origin="layout" path="M -0.01511 -4.44444E-6 L 0.4441 -0.31111 L 0.16701 0.06112 L 0.09236 -0.31111 L 0.37361 0.07223 L 0.57448 -0.21944 L 0.55781 0.00579 L 0.25173 -0.34166 L -0.05834 -0.22222 L 0.16892 0.07223 L -0.01511 -4.44444E-6 Z " pathEditMode="relative" rAng="0" ptsTypes="AAAAAAAAAAA">
                                      <p:cBhvr>
                                        <p:cTn id="22" dur="5000" fill="hold"/>
                                        <p:tgtEl>
                                          <p:spTgt spid="1265715"/>
                                        </p:tgtEl>
                                        <p:attrNameLst>
                                          <p:attrName>ppt_x</p:attrName>
                                          <p:attrName>ppt_y</p:attrName>
                                        </p:attrNameLst>
                                      </p:cBhvr>
                                      <p:rCtr x="27300" y="-13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5706" grpId="0" animBg="1"/>
      <p:bldP spid="1265715" grpId="0" animBg="1"/>
      <p:bldP spid="1265716" grpId="0" animBg="1"/>
      <p:bldP spid="1265717" grpId="0" animBg="1"/>
      <p:bldP spid="1265718" grpId="0" animBg="1"/>
      <p:bldP spid="1265719" grpId="0" animBg="1"/>
      <p:bldP spid="1265720" grpId="0" animBg="1"/>
      <p:bldP spid="1265721" grpId="0" animBg="1"/>
      <p:bldP spid="12657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6829" y="1632857"/>
            <a:ext cx="8753660" cy="3789046"/>
          </a:xfrm>
        </p:spPr>
        <p:txBody>
          <a:bodyPr/>
          <a:lstStyle/>
          <a:p>
            <a:pPr marL="0" indent="0">
              <a:buNone/>
            </a:pPr>
            <a:r>
              <a:rPr lang="en-US" sz="1200" dirty="0"/>
              <a:t> </a:t>
            </a:r>
          </a:p>
          <a:p>
            <a:pPr marL="0" indent="0">
              <a:buNone/>
            </a:pPr>
            <a:endParaRPr lang="en-US" sz="2000" dirty="0"/>
          </a:p>
          <a:p>
            <a:pPr marL="0" indent="0">
              <a:buNone/>
            </a:pPr>
            <a:r>
              <a:rPr lang="en-US" dirty="0"/>
              <a:t> </a:t>
            </a:r>
          </a:p>
          <a:p>
            <a:pPr marL="0" indent="0">
              <a:buNone/>
            </a:pPr>
            <a:endParaRPr lang="en-US" dirty="0"/>
          </a:p>
        </p:txBody>
      </p:sp>
      <p:sp>
        <p:nvSpPr>
          <p:cNvPr id="4" name="Rectangle 3"/>
          <p:cNvSpPr/>
          <p:nvPr/>
        </p:nvSpPr>
        <p:spPr>
          <a:xfrm>
            <a:off x="2285999" y="2413338"/>
            <a:ext cx="5225143" cy="2308324"/>
          </a:xfrm>
          <a:prstGeom prst="rect">
            <a:avLst/>
          </a:prstGeom>
        </p:spPr>
        <p:txBody>
          <a:bodyPr wrap="square">
            <a:spAutoFit/>
          </a:bodyPr>
          <a:lstStyle/>
          <a:p>
            <a:r>
              <a:rPr lang="en-US" dirty="0"/>
              <a:t>It is our role today to begin to ensure the kind of collective impact for our country’s youngsters that ONLY strong and vital system of collaborators can provide</a:t>
            </a:r>
            <a:r>
              <a:rPr lang="en-US" dirty="0" smtClean="0"/>
              <a:t>.</a:t>
            </a:r>
          </a:p>
          <a:p>
            <a:endParaRPr lang="en-US" dirty="0"/>
          </a:p>
          <a:p>
            <a:r>
              <a:rPr lang="en-US" dirty="0" smtClean="0"/>
              <a:t> </a:t>
            </a:r>
            <a:r>
              <a:rPr lang="en-US" dirty="0"/>
              <a:t>The STEM Ecosystem seems to be the proper paradigm to design and build out for our communities—it </a:t>
            </a:r>
            <a:r>
              <a:rPr lang="en-US" b="1" dirty="0"/>
              <a:t>works</a:t>
            </a:r>
            <a:r>
              <a:rPr lang="en-US" dirty="0"/>
              <a:t>!</a:t>
            </a:r>
          </a:p>
        </p:txBody>
      </p:sp>
      <p:sp>
        <p:nvSpPr>
          <p:cNvPr id="5" name="TextBox 4"/>
          <p:cNvSpPr txBox="1"/>
          <p:nvPr/>
        </p:nvSpPr>
        <p:spPr>
          <a:xfrm>
            <a:off x="1948543" y="1262743"/>
            <a:ext cx="6760028" cy="954107"/>
          </a:xfrm>
          <a:prstGeom prst="rect">
            <a:avLst/>
          </a:prstGeom>
          <a:noFill/>
        </p:spPr>
        <p:txBody>
          <a:bodyPr wrap="square" rtlCol="0">
            <a:spAutoFit/>
          </a:bodyPr>
          <a:lstStyle/>
          <a:p>
            <a:endParaRPr lang="en-US" sz="2800" dirty="0" smtClean="0">
              <a:latin typeface="Georgia" panose="02040502050405020303" pitchFamily="18" charset="0"/>
            </a:endParaRPr>
          </a:p>
          <a:p>
            <a:r>
              <a:rPr lang="en-US" sz="2800" b="1" dirty="0" smtClean="0">
                <a:latin typeface="Georgia" panose="02040502050405020303" pitchFamily="18" charset="0"/>
              </a:rPr>
              <a:t>THE STEM ECOSYSTEM PROMISE</a:t>
            </a:r>
            <a:endParaRPr lang="en-US" sz="2800" b="1" dirty="0">
              <a:latin typeface="Georgia" panose="02040502050405020303" pitchFamily="18" charset="0"/>
            </a:endParaRPr>
          </a:p>
        </p:txBody>
      </p:sp>
    </p:spTree>
    <p:extLst>
      <p:ext uri="{BB962C8B-B14F-4D97-AF65-F5344CB8AC3E}">
        <p14:creationId xmlns:p14="http://schemas.microsoft.com/office/powerpoint/2010/main" val="201288511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1039082" y="511232"/>
            <a:ext cx="3383280" cy="4364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http://www.nap.edu/images/cover.php?id=18818&amp;type=covers4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3764" y="1707540"/>
            <a:ext cx="3270524" cy="4905787"/>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4674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STEM Learning Ecosystems: </a:t>
            </a:r>
            <a:br>
              <a:rPr lang="en-US" b="1" dirty="0" smtClean="0"/>
            </a:br>
            <a:r>
              <a:rPr lang="en-US" b="1" dirty="0" smtClean="0"/>
              <a:t>A Working Definition</a:t>
            </a:r>
            <a:endParaRPr lang="en-US" b="1" dirty="0"/>
          </a:p>
        </p:txBody>
      </p:sp>
      <p:sp>
        <p:nvSpPr>
          <p:cNvPr id="3" name="Content Placeholder 2"/>
          <p:cNvSpPr>
            <a:spLocks noGrp="1"/>
          </p:cNvSpPr>
          <p:nvPr>
            <p:ph idx="1"/>
          </p:nvPr>
        </p:nvSpPr>
        <p:spPr/>
        <p:txBody>
          <a:bodyPr>
            <a:normAutofit/>
          </a:bodyPr>
          <a:lstStyle/>
          <a:p>
            <a:r>
              <a:rPr lang="en-US" sz="3200" dirty="0" smtClean="0"/>
              <a:t>STEM </a:t>
            </a:r>
            <a:r>
              <a:rPr lang="en-US" sz="3200" dirty="0"/>
              <a:t>learning </a:t>
            </a:r>
            <a:r>
              <a:rPr lang="en-US" sz="3200" dirty="0" smtClean="0"/>
              <a:t>ecosystems encompass </a:t>
            </a:r>
            <a:r>
              <a:rPr lang="en-US" sz="3200" dirty="0"/>
              <a:t>schools, community settings such as after-school and summer programs, science centers and museums, and informal experiences at home and in a variety of </a:t>
            </a:r>
            <a:r>
              <a:rPr lang="en-US" sz="3200" dirty="0" smtClean="0"/>
              <a:t>environments. </a:t>
            </a:r>
          </a:p>
          <a:p>
            <a:r>
              <a:rPr lang="en-US" sz="3200" dirty="0" smtClean="0"/>
              <a:t>A </a:t>
            </a:r>
            <a:r>
              <a:rPr lang="en-US" sz="3200" dirty="0"/>
              <a:t>learning ecosystem harnesses the unique contributions of all these different settings </a:t>
            </a:r>
            <a:r>
              <a:rPr lang="en-US" sz="3200" dirty="0" smtClean="0"/>
              <a:t>to </a:t>
            </a:r>
            <a:r>
              <a:rPr lang="en-US" sz="3200" dirty="0"/>
              <a:t>deliver STEM learning for all children. </a:t>
            </a:r>
            <a:endParaRPr lang="en-US" sz="3200" dirty="0" smtClean="0"/>
          </a:p>
        </p:txBody>
      </p:sp>
    </p:spTree>
    <p:extLst>
      <p:ext uri="{BB962C8B-B14F-4D97-AF65-F5344CB8AC3E}">
        <p14:creationId xmlns:p14="http://schemas.microsoft.com/office/powerpoint/2010/main" val="28041459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8"/>
          <p:cNvGrpSpPr>
            <a:grpSpLocks/>
          </p:cNvGrpSpPr>
          <p:nvPr/>
        </p:nvGrpSpPr>
        <p:grpSpPr bwMode="auto">
          <a:xfrm>
            <a:off x="3276600" y="111125"/>
            <a:ext cx="3200400" cy="3200400"/>
            <a:chOff x="2971800" y="76200"/>
            <a:chExt cx="3200594" cy="3200594"/>
          </a:xfrm>
        </p:grpSpPr>
        <p:sp>
          <p:nvSpPr>
            <p:cNvPr id="5" name="Oval 4"/>
            <p:cNvSpPr/>
            <p:nvPr/>
          </p:nvSpPr>
          <p:spPr>
            <a:xfrm>
              <a:off x="2971800" y="76200"/>
              <a:ext cx="3200594" cy="3200594"/>
            </a:xfrm>
            <a:prstGeom prst="ellipse">
              <a:avLst/>
            </a:prstGeom>
            <a:solidFill>
              <a:srgbClr val="99CC00">
                <a:alpha val="63922"/>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prstClr val="white"/>
                </a:solidFill>
              </a:endParaRPr>
            </a:p>
          </p:txBody>
        </p:sp>
        <p:sp>
          <p:nvSpPr>
            <p:cNvPr id="3083" name="TextBox 5"/>
            <p:cNvSpPr txBox="1">
              <a:spLocks noChangeArrowheads="1"/>
            </p:cNvSpPr>
            <p:nvPr/>
          </p:nvSpPr>
          <p:spPr bwMode="auto">
            <a:xfrm>
              <a:off x="3524395" y="1137888"/>
              <a:ext cx="209540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defTabSz="914400">
                <a:spcBef>
                  <a:spcPct val="0"/>
                </a:spcBef>
                <a:buFontTx/>
                <a:buNone/>
              </a:pPr>
              <a:r>
                <a:rPr lang="en-US" altLang="en-US" b="1">
                  <a:solidFill>
                    <a:prstClr val="black"/>
                  </a:solidFill>
                </a:rPr>
                <a:t>Informal Education</a:t>
              </a:r>
            </a:p>
          </p:txBody>
        </p:sp>
      </p:grpSp>
      <p:grpSp>
        <p:nvGrpSpPr>
          <p:cNvPr id="3075" name="Group 9"/>
          <p:cNvGrpSpPr>
            <a:grpSpLocks/>
          </p:cNvGrpSpPr>
          <p:nvPr/>
        </p:nvGrpSpPr>
        <p:grpSpPr bwMode="auto">
          <a:xfrm>
            <a:off x="228600" y="2111375"/>
            <a:ext cx="3200400" cy="3200400"/>
            <a:chOff x="457200" y="2896764"/>
            <a:chExt cx="3200594" cy="3200594"/>
          </a:xfrm>
        </p:grpSpPr>
        <p:sp>
          <p:nvSpPr>
            <p:cNvPr id="4" name="Oval 3"/>
            <p:cNvSpPr/>
            <p:nvPr/>
          </p:nvSpPr>
          <p:spPr>
            <a:xfrm>
              <a:off x="457200" y="2896764"/>
              <a:ext cx="3200594" cy="3200594"/>
            </a:xfrm>
            <a:prstGeom prst="ellipse">
              <a:avLst/>
            </a:prstGeom>
            <a:solidFill>
              <a:srgbClr val="FFCC66">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prstClr val="white"/>
                </a:solidFill>
              </a:endParaRPr>
            </a:p>
          </p:txBody>
        </p:sp>
        <p:sp>
          <p:nvSpPr>
            <p:cNvPr id="3081" name="TextBox 6"/>
            <p:cNvSpPr txBox="1">
              <a:spLocks noChangeArrowheads="1"/>
            </p:cNvSpPr>
            <p:nvPr/>
          </p:nvSpPr>
          <p:spPr bwMode="auto">
            <a:xfrm>
              <a:off x="857395" y="3712231"/>
              <a:ext cx="194300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defTabSz="914400">
                <a:spcBef>
                  <a:spcPct val="0"/>
                </a:spcBef>
                <a:buFontTx/>
                <a:buNone/>
              </a:pPr>
              <a:r>
                <a:rPr lang="en-US" altLang="en-US" b="1">
                  <a:solidFill>
                    <a:prstClr val="black"/>
                  </a:solidFill>
                </a:rPr>
                <a:t>After</a:t>
              </a:r>
            </a:p>
            <a:p>
              <a:pPr algn="ctr" defTabSz="914400">
                <a:spcBef>
                  <a:spcPct val="0"/>
                </a:spcBef>
                <a:buFontTx/>
                <a:buNone/>
              </a:pPr>
              <a:r>
                <a:rPr lang="en-US" altLang="en-US" b="1">
                  <a:solidFill>
                    <a:prstClr val="black"/>
                  </a:solidFill>
                </a:rPr>
                <a:t>School</a:t>
              </a:r>
            </a:p>
            <a:p>
              <a:pPr algn="ctr" defTabSz="914400">
                <a:spcBef>
                  <a:spcPct val="0"/>
                </a:spcBef>
                <a:buFontTx/>
                <a:buNone/>
              </a:pPr>
              <a:r>
                <a:rPr lang="en-US" altLang="en-US" b="1">
                  <a:solidFill>
                    <a:prstClr val="black"/>
                  </a:solidFill>
                </a:rPr>
                <a:t>Education</a:t>
              </a:r>
            </a:p>
          </p:txBody>
        </p:sp>
      </p:grpSp>
      <p:grpSp>
        <p:nvGrpSpPr>
          <p:cNvPr id="3076" name="Group 10"/>
          <p:cNvGrpSpPr>
            <a:grpSpLocks/>
          </p:cNvGrpSpPr>
          <p:nvPr/>
        </p:nvGrpSpPr>
        <p:grpSpPr bwMode="auto">
          <a:xfrm>
            <a:off x="5791200" y="2590800"/>
            <a:ext cx="3200400" cy="3200400"/>
            <a:chOff x="5638800" y="2743200"/>
            <a:chExt cx="3200594" cy="3200594"/>
          </a:xfrm>
        </p:grpSpPr>
        <p:sp>
          <p:nvSpPr>
            <p:cNvPr id="3" name="Oval 2"/>
            <p:cNvSpPr/>
            <p:nvPr/>
          </p:nvSpPr>
          <p:spPr>
            <a:xfrm>
              <a:off x="5638800" y="2743200"/>
              <a:ext cx="3200594" cy="3200594"/>
            </a:xfrm>
            <a:prstGeom prst="ellipse">
              <a:avLst/>
            </a:prstGeom>
            <a:solidFill>
              <a:srgbClr val="00B0F0">
                <a:alpha val="43922"/>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prstClr val="white"/>
                </a:solidFill>
              </a:endParaRPr>
            </a:p>
          </p:txBody>
        </p:sp>
        <p:sp>
          <p:nvSpPr>
            <p:cNvPr id="3079" name="TextBox 7"/>
            <p:cNvSpPr txBox="1">
              <a:spLocks noChangeArrowheads="1"/>
            </p:cNvSpPr>
            <p:nvPr/>
          </p:nvSpPr>
          <p:spPr bwMode="auto">
            <a:xfrm>
              <a:off x="6324600" y="3850730"/>
              <a:ext cx="190879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defTabSz="914400">
                <a:spcBef>
                  <a:spcPct val="0"/>
                </a:spcBef>
                <a:buFontTx/>
                <a:buNone/>
              </a:pPr>
              <a:r>
                <a:rPr lang="en-US" altLang="en-US" b="1">
                  <a:solidFill>
                    <a:prstClr val="black"/>
                  </a:solidFill>
                </a:rPr>
                <a:t>Formal Education</a:t>
              </a:r>
            </a:p>
          </p:txBody>
        </p:sp>
      </p:grpSp>
      <p:sp>
        <p:nvSpPr>
          <p:cNvPr id="3077" name="Rectangle 11"/>
          <p:cNvSpPr>
            <a:spLocks noChangeArrowheads="1"/>
          </p:cNvSpPr>
          <p:nvPr/>
        </p:nvSpPr>
        <p:spPr bwMode="auto">
          <a:xfrm>
            <a:off x="268288" y="5867400"/>
            <a:ext cx="8688387"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defTabSz="914400">
              <a:spcBef>
                <a:spcPct val="0"/>
              </a:spcBef>
              <a:buFontTx/>
              <a:buNone/>
            </a:pPr>
            <a:r>
              <a:rPr lang="en-US" altLang="en-US" sz="2600" b="1">
                <a:solidFill>
                  <a:srgbClr val="0070C0"/>
                </a:solidFill>
              </a:rPr>
              <a:t>What opportunities await students and teachers </a:t>
            </a:r>
          </a:p>
          <a:p>
            <a:pPr algn="ctr" defTabSz="914400">
              <a:spcBef>
                <a:spcPct val="0"/>
              </a:spcBef>
              <a:buFontTx/>
              <a:buNone/>
            </a:pPr>
            <a:r>
              <a:rPr lang="en-US" altLang="en-US" sz="2600" b="1">
                <a:solidFill>
                  <a:srgbClr val="0070C0"/>
                </a:solidFill>
              </a:rPr>
              <a:t>if the sectors represented by the 3 circles…</a:t>
            </a:r>
          </a:p>
        </p:txBody>
      </p:sp>
      <p:sp>
        <p:nvSpPr>
          <p:cNvPr id="2" name="TextBox 1"/>
          <p:cNvSpPr txBox="1"/>
          <p:nvPr/>
        </p:nvSpPr>
        <p:spPr>
          <a:xfrm>
            <a:off x="112616" y="6112042"/>
            <a:ext cx="1032309" cy="646331"/>
          </a:xfrm>
          <a:prstGeom prst="rect">
            <a:avLst/>
          </a:prstGeom>
          <a:noFill/>
        </p:spPr>
        <p:txBody>
          <a:bodyPr wrap="square" rtlCol="0">
            <a:spAutoFit/>
          </a:bodyPr>
          <a:lstStyle/>
          <a:p>
            <a:r>
              <a:rPr lang="en-US" sz="1200" dirty="0" smtClean="0"/>
              <a:t>Courtesy of Jay Labov, NRC</a:t>
            </a:r>
          </a:p>
        </p:txBody>
      </p:sp>
    </p:spTree>
    <p:extLst>
      <p:ext uri="{BB962C8B-B14F-4D97-AF65-F5344CB8AC3E}">
        <p14:creationId xmlns:p14="http://schemas.microsoft.com/office/powerpoint/2010/main" val="256880707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Diagram 1"/>
          <p:cNvPicPr>
            <a:picLocks noChangeArrowheads="1"/>
          </p:cNvPicPr>
          <p:nvPr/>
        </p:nvPicPr>
        <p:blipFill>
          <a:blip r:embed="rId3">
            <a:extLst>
              <a:ext uri="{28A0092B-C50C-407E-A947-70E740481C1C}">
                <a14:useLocalDpi xmlns:a14="http://schemas.microsoft.com/office/drawing/2010/main" val="0"/>
              </a:ext>
            </a:extLst>
          </a:blip>
          <a:srcRect l="-36893" r="-36893" b="-427"/>
          <a:stretch>
            <a:fillRect/>
          </a:stretch>
        </p:blipFill>
        <p:spPr bwMode="auto">
          <a:xfrm>
            <a:off x="-38100" y="506413"/>
            <a:ext cx="9677400" cy="542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Box 2"/>
          <p:cNvSpPr txBox="1">
            <a:spLocks noChangeArrowheads="1"/>
          </p:cNvSpPr>
          <p:nvPr/>
        </p:nvSpPr>
        <p:spPr bwMode="auto">
          <a:xfrm>
            <a:off x="44450" y="6211888"/>
            <a:ext cx="90678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defTabSz="914400">
              <a:spcBef>
                <a:spcPct val="0"/>
              </a:spcBef>
              <a:buFontTx/>
              <a:buNone/>
            </a:pPr>
            <a:r>
              <a:rPr lang="en-US" altLang="en-US" sz="2600" b="1">
                <a:solidFill>
                  <a:srgbClr val="0070C0"/>
                </a:solidFill>
              </a:rPr>
              <a:t>…could be strategically integrated into a Venn Diagram?</a:t>
            </a:r>
          </a:p>
        </p:txBody>
      </p:sp>
    </p:spTree>
    <p:extLst>
      <p:ext uri="{BB962C8B-B14F-4D97-AF65-F5344CB8AC3E}">
        <p14:creationId xmlns:p14="http://schemas.microsoft.com/office/powerpoint/2010/main" val="254989879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Diagram 1"/>
          <p:cNvPicPr>
            <a:picLocks noChangeArrowheads="1"/>
          </p:cNvPicPr>
          <p:nvPr/>
        </p:nvPicPr>
        <p:blipFill>
          <a:blip r:embed="rId3">
            <a:extLst>
              <a:ext uri="{28A0092B-C50C-407E-A947-70E740481C1C}">
                <a14:useLocalDpi xmlns:a14="http://schemas.microsoft.com/office/drawing/2010/main" val="0"/>
              </a:ext>
            </a:extLst>
          </a:blip>
          <a:srcRect l="-36893" r="-36893" b="-427"/>
          <a:stretch>
            <a:fillRect/>
          </a:stretch>
        </p:blipFill>
        <p:spPr bwMode="auto">
          <a:xfrm>
            <a:off x="-40511" y="506413"/>
            <a:ext cx="9677400" cy="542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00063" y="676275"/>
            <a:ext cx="2514600" cy="1200150"/>
          </a:xfrm>
          <a:prstGeom prst="rect">
            <a:avLst/>
          </a:prstGeom>
          <a:noFill/>
          <a:ln w="28575">
            <a:solidFill>
              <a:schemeClr val="accent4"/>
            </a:solidFill>
          </a:ln>
        </p:spPr>
        <p:txBody>
          <a:bodyPr>
            <a:spAutoFit/>
          </a:bodyPr>
          <a:lstStyle/>
          <a:p>
            <a:pPr defTabSz="914400">
              <a:defRPr/>
            </a:pPr>
            <a:r>
              <a:rPr lang="en-US" dirty="0">
                <a:solidFill>
                  <a:prstClr val="black"/>
                </a:solidFill>
              </a:rPr>
              <a:t>Web &amp; Data System Integration, Extended Learning Experiences, </a:t>
            </a:r>
            <a:r>
              <a:rPr lang="en-US" dirty="0" err="1">
                <a:solidFill>
                  <a:prstClr val="black"/>
                </a:solidFill>
              </a:rPr>
              <a:t>etc</a:t>
            </a:r>
            <a:endParaRPr lang="en-US" dirty="0">
              <a:solidFill>
                <a:prstClr val="black"/>
              </a:solidFill>
            </a:endParaRPr>
          </a:p>
        </p:txBody>
      </p:sp>
      <p:cxnSp>
        <p:nvCxnSpPr>
          <p:cNvPr id="4" name="Straight Arrow Connector 3"/>
          <p:cNvCxnSpPr>
            <a:stCxn id="3" idx="2"/>
          </p:cNvCxnSpPr>
          <p:nvPr/>
        </p:nvCxnSpPr>
        <p:spPr>
          <a:xfrm>
            <a:off x="1757363" y="1876425"/>
            <a:ext cx="2357437" cy="1171575"/>
          </a:xfrm>
          <a:prstGeom prst="straightConnector1">
            <a:avLst/>
          </a:prstGeom>
          <a:ln w="381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383338" y="738188"/>
            <a:ext cx="2608262" cy="922337"/>
          </a:xfrm>
          <a:prstGeom prst="rect">
            <a:avLst/>
          </a:prstGeom>
          <a:noFill/>
          <a:ln w="28575">
            <a:solidFill>
              <a:schemeClr val="accent4"/>
            </a:solidFill>
          </a:ln>
        </p:spPr>
        <p:txBody>
          <a:bodyPr>
            <a:spAutoFit/>
          </a:bodyPr>
          <a:lstStyle/>
          <a:p>
            <a:pPr defTabSz="914400">
              <a:defRPr/>
            </a:pPr>
            <a:r>
              <a:rPr lang="en-US" dirty="0">
                <a:solidFill>
                  <a:prstClr val="black"/>
                </a:solidFill>
              </a:rPr>
              <a:t>Theme-Based Learning based on the strengths of the informal institution</a:t>
            </a:r>
          </a:p>
        </p:txBody>
      </p:sp>
      <p:cxnSp>
        <p:nvCxnSpPr>
          <p:cNvPr id="8" name="Straight Arrow Connector 7"/>
          <p:cNvCxnSpPr/>
          <p:nvPr/>
        </p:nvCxnSpPr>
        <p:spPr>
          <a:xfrm flipH="1">
            <a:off x="5553075" y="1681163"/>
            <a:ext cx="2133600" cy="1463675"/>
          </a:xfrm>
          <a:prstGeom prst="straightConnector1">
            <a:avLst/>
          </a:prstGeom>
          <a:ln w="381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348038" y="5929313"/>
            <a:ext cx="3030537" cy="922337"/>
          </a:xfrm>
          <a:prstGeom prst="rect">
            <a:avLst/>
          </a:prstGeom>
          <a:noFill/>
          <a:ln w="28575">
            <a:solidFill>
              <a:schemeClr val="accent4"/>
            </a:solidFill>
          </a:ln>
        </p:spPr>
        <p:txBody>
          <a:bodyPr>
            <a:spAutoFit/>
          </a:bodyPr>
          <a:lstStyle/>
          <a:p>
            <a:pPr defTabSz="914400">
              <a:defRPr/>
            </a:pPr>
            <a:r>
              <a:rPr lang="en-US" dirty="0">
                <a:solidFill>
                  <a:prstClr val="black"/>
                </a:solidFill>
              </a:rPr>
              <a:t>More time for project based and inquiry based experiential learning and research</a:t>
            </a:r>
          </a:p>
        </p:txBody>
      </p:sp>
      <p:cxnSp>
        <p:nvCxnSpPr>
          <p:cNvPr id="12" name="Straight Arrow Connector 11"/>
          <p:cNvCxnSpPr>
            <a:stCxn id="11" idx="0"/>
          </p:cNvCxnSpPr>
          <p:nvPr/>
        </p:nvCxnSpPr>
        <p:spPr>
          <a:xfrm flipV="1">
            <a:off x="4864100" y="4191000"/>
            <a:ext cx="4763" cy="1738313"/>
          </a:xfrm>
          <a:prstGeom prst="straightConnector1">
            <a:avLst/>
          </a:prstGeom>
          <a:ln w="381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5129" name="TextBox 14"/>
          <p:cNvSpPr txBox="1">
            <a:spLocks noChangeArrowheads="1"/>
          </p:cNvSpPr>
          <p:nvPr/>
        </p:nvSpPr>
        <p:spPr bwMode="auto">
          <a:xfrm>
            <a:off x="152400" y="5194300"/>
            <a:ext cx="2057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914400">
              <a:spcBef>
                <a:spcPct val="0"/>
              </a:spcBef>
              <a:buFontTx/>
              <a:buNone/>
            </a:pPr>
            <a:r>
              <a:rPr lang="en-US" altLang="en-US" sz="2400" b="1">
                <a:solidFill>
                  <a:srgbClr val="0070C0"/>
                </a:solidFill>
              </a:rPr>
              <a:t>Examples of Opportunities Between Any 2 of 3 sectors</a:t>
            </a:r>
          </a:p>
        </p:txBody>
      </p:sp>
    </p:spTree>
    <p:extLst>
      <p:ext uri="{BB962C8B-B14F-4D97-AF65-F5344CB8AC3E}">
        <p14:creationId xmlns:p14="http://schemas.microsoft.com/office/powerpoint/2010/main" val="21879623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Diagram 1"/>
          <p:cNvPicPr>
            <a:picLocks noChangeArrowheads="1"/>
          </p:cNvPicPr>
          <p:nvPr/>
        </p:nvPicPr>
        <p:blipFill>
          <a:blip r:embed="rId3">
            <a:extLst>
              <a:ext uri="{28A0092B-C50C-407E-A947-70E740481C1C}">
                <a14:useLocalDpi xmlns:a14="http://schemas.microsoft.com/office/drawing/2010/main" val="0"/>
              </a:ext>
            </a:extLst>
          </a:blip>
          <a:srcRect l="-36893" r="-36893" b="-427"/>
          <a:stretch>
            <a:fillRect/>
          </a:stretch>
        </p:blipFill>
        <p:spPr bwMode="auto">
          <a:xfrm>
            <a:off x="-38100" y="506413"/>
            <a:ext cx="9677400" cy="542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400800" y="895350"/>
            <a:ext cx="2514600" cy="647700"/>
          </a:xfrm>
          <a:prstGeom prst="rect">
            <a:avLst/>
          </a:prstGeom>
          <a:noFill/>
          <a:ln w="28575">
            <a:solidFill>
              <a:schemeClr val="accent6">
                <a:lumMod val="50000"/>
              </a:schemeClr>
            </a:solidFill>
          </a:ln>
        </p:spPr>
        <p:txBody>
          <a:bodyPr>
            <a:spAutoFit/>
          </a:bodyPr>
          <a:lstStyle/>
          <a:p>
            <a:pPr defTabSz="914400">
              <a:defRPr/>
            </a:pPr>
            <a:r>
              <a:rPr lang="en-US" dirty="0">
                <a:solidFill>
                  <a:prstClr val="black"/>
                </a:solidFill>
              </a:rPr>
              <a:t>Clinical Preparation of Pre-Service Teachers</a:t>
            </a:r>
          </a:p>
        </p:txBody>
      </p:sp>
      <p:sp>
        <p:nvSpPr>
          <p:cNvPr id="4" name="TextBox 3"/>
          <p:cNvSpPr txBox="1"/>
          <p:nvPr/>
        </p:nvSpPr>
        <p:spPr>
          <a:xfrm>
            <a:off x="228600" y="757238"/>
            <a:ext cx="2514600" cy="1477328"/>
          </a:xfrm>
          <a:prstGeom prst="rect">
            <a:avLst/>
          </a:prstGeom>
          <a:noFill/>
          <a:ln w="28575">
            <a:solidFill>
              <a:schemeClr val="accent6">
                <a:lumMod val="50000"/>
              </a:schemeClr>
            </a:solidFill>
          </a:ln>
        </p:spPr>
        <p:txBody>
          <a:bodyPr>
            <a:spAutoFit/>
          </a:bodyPr>
          <a:lstStyle/>
          <a:p>
            <a:pPr defTabSz="914400">
              <a:defRPr/>
            </a:pPr>
            <a:r>
              <a:rPr lang="en-US" dirty="0">
                <a:solidFill>
                  <a:prstClr val="black"/>
                </a:solidFill>
              </a:rPr>
              <a:t>Extension of more seamless student learning opportunities in STEM beyond any </a:t>
            </a:r>
            <a:r>
              <a:rPr lang="en-US" dirty="0" smtClean="0">
                <a:solidFill>
                  <a:prstClr val="black"/>
                </a:solidFill>
              </a:rPr>
              <a:t>sector alone</a:t>
            </a:r>
            <a:endParaRPr lang="en-US" dirty="0">
              <a:solidFill>
                <a:prstClr val="black"/>
              </a:solidFill>
            </a:endParaRPr>
          </a:p>
        </p:txBody>
      </p:sp>
      <p:sp>
        <p:nvSpPr>
          <p:cNvPr id="5" name="TextBox 4"/>
          <p:cNvSpPr txBox="1"/>
          <p:nvPr/>
        </p:nvSpPr>
        <p:spPr>
          <a:xfrm>
            <a:off x="6589713" y="5876925"/>
            <a:ext cx="2514600" cy="923925"/>
          </a:xfrm>
          <a:prstGeom prst="rect">
            <a:avLst/>
          </a:prstGeom>
          <a:noFill/>
          <a:ln w="28575">
            <a:solidFill>
              <a:schemeClr val="accent6">
                <a:lumMod val="50000"/>
              </a:schemeClr>
            </a:solidFill>
          </a:ln>
        </p:spPr>
        <p:txBody>
          <a:bodyPr>
            <a:spAutoFit/>
          </a:bodyPr>
          <a:lstStyle/>
          <a:p>
            <a:pPr defTabSz="914400">
              <a:defRPr/>
            </a:pPr>
            <a:r>
              <a:rPr lang="en-US" dirty="0">
                <a:solidFill>
                  <a:prstClr val="black"/>
                </a:solidFill>
              </a:rPr>
              <a:t>Non-traditional opportunities for established teachers</a:t>
            </a:r>
          </a:p>
        </p:txBody>
      </p:sp>
      <p:sp>
        <p:nvSpPr>
          <p:cNvPr id="6" name="TextBox 5"/>
          <p:cNvSpPr txBox="1"/>
          <p:nvPr/>
        </p:nvSpPr>
        <p:spPr>
          <a:xfrm>
            <a:off x="38100" y="5867400"/>
            <a:ext cx="3035300" cy="923925"/>
          </a:xfrm>
          <a:prstGeom prst="rect">
            <a:avLst/>
          </a:prstGeom>
          <a:noFill/>
          <a:ln w="28575">
            <a:solidFill>
              <a:schemeClr val="accent6">
                <a:lumMod val="50000"/>
              </a:schemeClr>
            </a:solidFill>
          </a:ln>
        </p:spPr>
        <p:txBody>
          <a:bodyPr>
            <a:spAutoFit/>
          </a:bodyPr>
          <a:lstStyle/>
          <a:p>
            <a:pPr defTabSz="914400">
              <a:defRPr/>
            </a:pPr>
            <a:r>
              <a:rPr lang="en-US" b="1" dirty="0">
                <a:solidFill>
                  <a:prstClr val="black"/>
                </a:solidFill>
              </a:rPr>
              <a:t>Real-time integration of Cross-Cutting Concepts and Practices in the NGSS &amp; CCSS </a:t>
            </a:r>
          </a:p>
        </p:txBody>
      </p:sp>
      <p:cxnSp>
        <p:nvCxnSpPr>
          <p:cNvPr id="7" name="Straight Arrow Connector 6"/>
          <p:cNvCxnSpPr/>
          <p:nvPr/>
        </p:nvCxnSpPr>
        <p:spPr>
          <a:xfrm>
            <a:off x="1485900" y="2235200"/>
            <a:ext cx="3216275" cy="1270000"/>
          </a:xfrm>
          <a:prstGeom prst="straightConnector1">
            <a:avLst/>
          </a:prstGeom>
          <a:ln w="381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1535113" y="3605213"/>
            <a:ext cx="3176587" cy="2262187"/>
          </a:xfrm>
          <a:prstGeom prst="straightConnector1">
            <a:avLst/>
          </a:prstGeom>
          <a:ln w="381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4711700" y="1562100"/>
            <a:ext cx="2946400" cy="2019300"/>
          </a:xfrm>
          <a:prstGeom prst="straightConnector1">
            <a:avLst/>
          </a:prstGeom>
          <a:ln w="381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5" idx="0"/>
          </p:cNvCxnSpPr>
          <p:nvPr/>
        </p:nvCxnSpPr>
        <p:spPr>
          <a:xfrm flipH="1" flipV="1">
            <a:off x="4702175" y="3632200"/>
            <a:ext cx="3144838" cy="2244725"/>
          </a:xfrm>
          <a:prstGeom prst="straightConnector1">
            <a:avLst/>
          </a:prstGeom>
          <a:ln w="381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6155" name="TextBox 23"/>
          <p:cNvSpPr txBox="1">
            <a:spLocks noChangeArrowheads="1"/>
          </p:cNvSpPr>
          <p:nvPr/>
        </p:nvSpPr>
        <p:spPr bwMode="auto">
          <a:xfrm>
            <a:off x="152400" y="2538413"/>
            <a:ext cx="1676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914400">
              <a:spcBef>
                <a:spcPct val="0"/>
              </a:spcBef>
              <a:buFontTx/>
              <a:buNone/>
            </a:pPr>
            <a:r>
              <a:rPr lang="en-US" altLang="en-US" sz="3600" b="1">
                <a:solidFill>
                  <a:srgbClr val="0070C0"/>
                </a:solidFill>
              </a:rPr>
              <a:t>And</a:t>
            </a:r>
          </a:p>
          <a:p>
            <a:pPr defTabSz="914400">
              <a:spcBef>
                <a:spcPct val="0"/>
              </a:spcBef>
              <a:buFontTx/>
              <a:buNone/>
            </a:pPr>
            <a:r>
              <a:rPr lang="en-US" altLang="en-US" sz="3600" b="1">
                <a:solidFill>
                  <a:srgbClr val="0070C0"/>
                </a:solidFill>
              </a:rPr>
              <a:t>Among</a:t>
            </a:r>
          </a:p>
        </p:txBody>
      </p:sp>
      <p:sp>
        <p:nvSpPr>
          <p:cNvPr id="6156" name="TextBox 25"/>
          <p:cNvSpPr txBox="1">
            <a:spLocks noChangeArrowheads="1"/>
          </p:cNvSpPr>
          <p:nvPr/>
        </p:nvSpPr>
        <p:spPr bwMode="auto">
          <a:xfrm>
            <a:off x="7543800" y="2262188"/>
            <a:ext cx="17526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914400">
              <a:spcBef>
                <a:spcPct val="0"/>
              </a:spcBef>
              <a:buFontTx/>
              <a:buNone/>
            </a:pPr>
            <a:r>
              <a:rPr lang="en-US" altLang="en-US" sz="3600" b="1">
                <a:solidFill>
                  <a:srgbClr val="0070C0"/>
                </a:solidFill>
              </a:rPr>
              <a:t>All </a:t>
            </a:r>
          </a:p>
          <a:p>
            <a:pPr defTabSz="914400">
              <a:spcBef>
                <a:spcPct val="0"/>
              </a:spcBef>
              <a:buFontTx/>
              <a:buNone/>
            </a:pPr>
            <a:r>
              <a:rPr lang="en-US" altLang="en-US" sz="3600" b="1">
                <a:solidFill>
                  <a:srgbClr val="0070C0"/>
                </a:solidFill>
              </a:rPr>
              <a:t>Three</a:t>
            </a:r>
          </a:p>
          <a:p>
            <a:pPr defTabSz="914400">
              <a:spcBef>
                <a:spcPct val="0"/>
              </a:spcBef>
              <a:buFontTx/>
              <a:buNone/>
            </a:pPr>
            <a:r>
              <a:rPr lang="en-US" altLang="en-US" sz="3600" b="1">
                <a:solidFill>
                  <a:srgbClr val="0070C0"/>
                </a:solidFill>
              </a:rPr>
              <a:t>Sectors</a:t>
            </a:r>
          </a:p>
        </p:txBody>
      </p:sp>
    </p:spTree>
    <p:extLst>
      <p:ext uri="{BB962C8B-B14F-4D97-AF65-F5344CB8AC3E}">
        <p14:creationId xmlns:p14="http://schemas.microsoft.com/office/powerpoint/2010/main" val="19672309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417638"/>
            <a:ext cx="4724400" cy="4965334"/>
          </a:xfrm>
          <a:prstGeom prst="rect">
            <a:avLst/>
          </a:prstGeom>
        </p:spPr>
        <p:txBody>
          <a:bodyPr wrap="square">
            <a:spAutoFit/>
          </a:bodyPr>
          <a:lstStyle/>
          <a:p>
            <a:pPr marL="457200" lvl="3" indent="-457200" defTabSz="914400">
              <a:lnSpc>
                <a:spcPct val="107000"/>
              </a:lnSpc>
              <a:spcBef>
                <a:spcPts val="600"/>
              </a:spcBef>
              <a:buFont typeface="Arial" panose="020B0604020202020204" pitchFamily="34" charset="0"/>
              <a:buChar char="•"/>
            </a:pPr>
            <a:r>
              <a:rPr lang="en-US" sz="3200" dirty="0">
                <a:solidFill>
                  <a:prstClr val="black"/>
                </a:solidFill>
                <a:ea typeface="Times New Roman" panose="02020603050405020304" pitchFamily="18" charset="0"/>
                <a:cs typeface="Tahoma" panose="020B0604030504040204" pitchFamily="34" charset="0"/>
              </a:rPr>
              <a:t>Anchored by strong leaders and a collaborative vision and practice</a:t>
            </a:r>
            <a:endParaRPr lang="en-US" sz="3200" dirty="0">
              <a:solidFill>
                <a:prstClr val="black"/>
              </a:solidFill>
              <a:ea typeface="Calibri" panose="020F0502020204030204" pitchFamily="34" charset="0"/>
              <a:cs typeface="Times New Roman" panose="02020603050405020304" pitchFamily="18" charset="0"/>
            </a:endParaRPr>
          </a:p>
          <a:p>
            <a:pPr marL="457200" lvl="3" indent="-457200" defTabSz="914400">
              <a:lnSpc>
                <a:spcPct val="107000"/>
              </a:lnSpc>
              <a:spcBef>
                <a:spcPts val="600"/>
              </a:spcBef>
              <a:buFont typeface="Arial" panose="020B0604020202020204" pitchFamily="34" charset="0"/>
              <a:buChar char="•"/>
            </a:pPr>
            <a:r>
              <a:rPr lang="en-US" sz="3200" dirty="0">
                <a:solidFill>
                  <a:prstClr val="black"/>
                </a:solidFill>
                <a:ea typeface="Calibri" panose="020F0502020204030204" pitchFamily="34" charset="0"/>
                <a:cs typeface="Times New Roman" panose="02020603050405020304" pitchFamily="18" charset="0"/>
              </a:rPr>
              <a:t>Attentive to the enlightened self-interest of all partners </a:t>
            </a:r>
          </a:p>
          <a:p>
            <a:pPr marL="457200" lvl="3" indent="-457200" defTabSz="914400">
              <a:lnSpc>
                <a:spcPct val="107000"/>
              </a:lnSpc>
              <a:spcBef>
                <a:spcPts val="600"/>
              </a:spcBef>
              <a:buFont typeface="Arial" panose="020B0604020202020204" pitchFamily="34" charset="0"/>
              <a:buChar char="•"/>
            </a:pPr>
            <a:r>
              <a:rPr lang="en-US" sz="3200" dirty="0">
                <a:solidFill>
                  <a:prstClr val="black"/>
                </a:solidFill>
                <a:ea typeface="Calibri" panose="020F0502020204030204" pitchFamily="34" charset="0"/>
                <a:cs typeface="Times New Roman" panose="02020603050405020304" pitchFamily="18" charset="0"/>
              </a:rPr>
              <a:t>Opportunistic and nimble</a:t>
            </a:r>
          </a:p>
        </p:txBody>
      </p:sp>
      <p:sp>
        <p:nvSpPr>
          <p:cNvPr id="3" name="Title 3"/>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prstClr val="black"/>
                </a:solidFill>
              </a:rPr>
              <a:t>Common Attributes</a:t>
            </a:r>
            <a:endParaRPr lang="en-US" b="1" dirty="0">
              <a:solidFill>
                <a:prstClr val="black"/>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6217" y="1381062"/>
            <a:ext cx="314325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884835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dirty="0">
              <a:solidFill>
                <a:prstClr val="black"/>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69756"/>
            <a:ext cx="9144000" cy="5953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570343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6098" y="1219200"/>
            <a:ext cx="8153400" cy="2257798"/>
          </a:xfrm>
          <a:prstGeom prst="rect">
            <a:avLst/>
          </a:prstGeom>
        </p:spPr>
        <p:txBody>
          <a:bodyPr wrap="square">
            <a:spAutoFit/>
          </a:bodyPr>
          <a:lstStyle/>
          <a:p>
            <a:pPr marL="342900" indent="-342900" defTabSz="914400">
              <a:lnSpc>
                <a:spcPct val="107000"/>
              </a:lnSpc>
              <a:spcBef>
                <a:spcPts val="1200"/>
              </a:spcBef>
              <a:buFont typeface="+mj-lt"/>
              <a:buAutoNum type="arabicPeriod"/>
            </a:pPr>
            <a:r>
              <a:rPr lang="en-US" sz="2400" b="1" dirty="0">
                <a:solidFill>
                  <a:prstClr val="black"/>
                </a:solidFill>
                <a:ea typeface="Times New Roman" panose="02020603050405020304" pitchFamily="18" charset="0"/>
                <a:cs typeface="Tahoma" panose="020B0604030504040204" pitchFamily="34" charset="0"/>
              </a:rPr>
              <a:t>Building the capacity of educators in all </a:t>
            </a:r>
            <a:r>
              <a:rPr lang="en-US" sz="2400" b="1" dirty="0" smtClean="0">
                <a:solidFill>
                  <a:prstClr val="black"/>
                </a:solidFill>
                <a:ea typeface="Times New Roman" panose="02020603050405020304" pitchFamily="18" charset="0"/>
                <a:cs typeface="Tahoma" panose="020B0604030504040204" pitchFamily="34" charset="0"/>
              </a:rPr>
              <a:t>sectors.</a:t>
            </a:r>
          </a:p>
          <a:p>
            <a:pPr marL="342900" indent="-342900" defTabSz="914400">
              <a:lnSpc>
                <a:spcPct val="107000"/>
              </a:lnSpc>
              <a:spcBef>
                <a:spcPts val="1200"/>
              </a:spcBef>
              <a:buFont typeface="+mj-lt"/>
              <a:buAutoNum type="arabicPeriod"/>
            </a:pPr>
            <a:r>
              <a:rPr lang="en-US" sz="2400" dirty="0" smtClean="0">
                <a:solidFill>
                  <a:prstClr val="black"/>
                </a:solidFill>
                <a:ea typeface="Times New Roman" panose="02020603050405020304" pitchFamily="18" charset="0"/>
                <a:cs typeface="Tahoma" panose="020B0604030504040204" pitchFamily="34" charset="0"/>
              </a:rPr>
              <a:t>Equipping </a:t>
            </a:r>
            <a:r>
              <a:rPr lang="en-US" sz="2400" dirty="0">
                <a:solidFill>
                  <a:prstClr val="black"/>
                </a:solidFill>
                <a:ea typeface="Times New Roman" panose="02020603050405020304" pitchFamily="18" charset="0"/>
                <a:cs typeface="Tahoma" panose="020B0604030504040204" pitchFamily="34" charset="0"/>
              </a:rPr>
              <a:t>educators from different settings with </a:t>
            </a:r>
            <a:r>
              <a:rPr lang="en-US" sz="2400" b="1" dirty="0">
                <a:solidFill>
                  <a:prstClr val="black"/>
                </a:solidFill>
                <a:ea typeface="Times New Roman" panose="02020603050405020304" pitchFamily="18" charset="0"/>
                <a:cs typeface="Tahoma" panose="020B0604030504040204" pitchFamily="34" charset="0"/>
              </a:rPr>
              <a:t>tools and structures to enable sustained planning and collaboration.</a:t>
            </a:r>
            <a:endParaRPr lang="en-US" sz="2400" b="1" dirty="0">
              <a:solidFill>
                <a:prstClr val="black"/>
              </a:solidFill>
              <a:ea typeface="Calibri" panose="020F0502020204030204" pitchFamily="34" charset="0"/>
              <a:cs typeface="Times New Roman" panose="02020603050405020304" pitchFamily="18" charset="0"/>
            </a:endParaRPr>
          </a:p>
          <a:p>
            <a:pPr marL="342900" indent="-342900" defTabSz="914400">
              <a:lnSpc>
                <a:spcPct val="107000"/>
              </a:lnSpc>
              <a:spcBef>
                <a:spcPts val="1200"/>
              </a:spcBef>
              <a:buFont typeface="+mj-lt"/>
              <a:buAutoNum type="arabicPeriod"/>
            </a:pPr>
            <a:r>
              <a:rPr lang="en-US" sz="2400" b="1" dirty="0" smtClean="0">
                <a:solidFill>
                  <a:prstClr val="black"/>
                </a:solidFill>
                <a:ea typeface="Calibri" panose="020F0502020204030204" pitchFamily="34" charset="0"/>
                <a:cs typeface="Times New Roman" panose="02020603050405020304" pitchFamily="18" charset="0"/>
              </a:rPr>
              <a:t>Linking </a:t>
            </a:r>
            <a:r>
              <a:rPr lang="en-US" sz="2400" b="1" dirty="0">
                <a:solidFill>
                  <a:prstClr val="black"/>
                </a:solidFill>
                <a:ea typeface="Calibri" panose="020F0502020204030204" pitchFamily="34" charset="0"/>
                <a:cs typeface="Times New Roman" panose="02020603050405020304" pitchFamily="18" charset="0"/>
              </a:rPr>
              <a:t>in- and out-of-school STEM learning </a:t>
            </a:r>
            <a:r>
              <a:rPr lang="en-US" sz="2400" dirty="0">
                <a:solidFill>
                  <a:prstClr val="black"/>
                </a:solidFill>
                <a:ea typeface="Calibri" panose="020F0502020204030204" pitchFamily="34" charset="0"/>
                <a:cs typeface="Times New Roman" panose="02020603050405020304" pitchFamily="18" charset="0"/>
              </a:rPr>
              <a:t>day-by-day.</a:t>
            </a:r>
          </a:p>
          <a:p>
            <a:pPr marL="342900" indent="-342900" defTabSz="914400">
              <a:buFont typeface="+mj-lt"/>
              <a:buAutoNum type="arabicPeriod"/>
            </a:pPr>
            <a:endParaRPr lang="en-US" dirty="0">
              <a:solidFill>
                <a:prstClr val="black"/>
              </a:solidFill>
            </a:endParaRPr>
          </a:p>
        </p:txBody>
      </p:sp>
      <p:sp>
        <p:nvSpPr>
          <p:cNvPr id="5" name="Title 3"/>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prstClr val="black"/>
                </a:solidFill>
              </a:rPr>
              <a:t>Common Strategies</a:t>
            </a:r>
            <a:endParaRPr lang="en-US" b="1" dirty="0">
              <a:solidFill>
                <a:prstClr val="black"/>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3434730"/>
            <a:ext cx="4571999" cy="3042270"/>
          </a:xfrm>
          <a:prstGeom prst="rect">
            <a:avLst/>
          </a:prstGeom>
        </p:spPr>
      </p:pic>
    </p:spTree>
    <p:extLst>
      <p:ext uri="{BB962C8B-B14F-4D97-AF65-F5344CB8AC3E}">
        <p14:creationId xmlns:p14="http://schemas.microsoft.com/office/powerpoint/2010/main" val="283674903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9120" y="1509995"/>
            <a:ext cx="5434084" cy="4628831"/>
          </a:xfrm>
          <a:prstGeom prst="rect">
            <a:avLst/>
          </a:prstGeom>
        </p:spPr>
        <p:txBody>
          <a:bodyPr wrap="square">
            <a:spAutoFit/>
          </a:bodyPr>
          <a:lstStyle/>
          <a:p>
            <a:pPr marL="457200" indent="-457200" defTabSz="914400">
              <a:lnSpc>
                <a:spcPct val="107000"/>
              </a:lnSpc>
              <a:spcBef>
                <a:spcPts val="1200"/>
              </a:spcBef>
              <a:buFont typeface="+mj-lt"/>
              <a:buAutoNum type="arabicPeriod" startAt="4"/>
            </a:pPr>
            <a:r>
              <a:rPr lang="en-US" sz="2400" dirty="0">
                <a:solidFill>
                  <a:prstClr val="black"/>
                </a:solidFill>
                <a:ea typeface="Calibri" panose="020F0502020204030204" pitchFamily="34" charset="0"/>
                <a:cs typeface="Times New Roman" panose="02020603050405020304" pitchFamily="18" charset="0"/>
              </a:rPr>
              <a:t>Creating </a:t>
            </a:r>
            <a:r>
              <a:rPr lang="en-US" sz="2400" b="1" dirty="0">
                <a:solidFill>
                  <a:prstClr val="black"/>
                </a:solidFill>
                <a:ea typeface="Calibri" panose="020F0502020204030204" pitchFamily="34" charset="0"/>
                <a:cs typeface="Times New Roman" panose="02020603050405020304" pitchFamily="18" charset="0"/>
              </a:rPr>
              <a:t>learning progressions for young people </a:t>
            </a:r>
            <a:r>
              <a:rPr lang="en-US" sz="2400" dirty="0">
                <a:solidFill>
                  <a:prstClr val="black"/>
                </a:solidFill>
                <a:ea typeface="Calibri" panose="020F0502020204030204" pitchFamily="34" charset="0"/>
                <a:cs typeface="Times New Roman" panose="02020603050405020304" pitchFamily="18" charset="0"/>
              </a:rPr>
              <a:t>that connect and deepen STEM experiences over time.</a:t>
            </a:r>
          </a:p>
          <a:p>
            <a:pPr marL="342900" indent="-342900" defTabSz="914400">
              <a:lnSpc>
                <a:spcPct val="107000"/>
              </a:lnSpc>
              <a:spcBef>
                <a:spcPts val="1200"/>
              </a:spcBef>
              <a:buFont typeface="+mj-lt"/>
              <a:buAutoNum type="arabicPeriod" startAt="4"/>
            </a:pPr>
            <a:r>
              <a:rPr lang="en-US" sz="2400" dirty="0">
                <a:solidFill>
                  <a:prstClr val="black"/>
                </a:solidFill>
                <a:ea typeface="Calibri" panose="020F0502020204030204" pitchFamily="34" charset="0"/>
                <a:cs typeface="Times New Roman" panose="02020603050405020304" pitchFamily="18" charset="0"/>
              </a:rPr>
              <a:t>Focusing curricula and instruction on</a:t>
            </a:r>
            <a:r>
              <a:rPr lang="en-US" sz="2400" b="1" dirty="0">
                <a:solidFill>
                  <a:prstClr val="black"/>
                </a:solidFill>
                <a:ea typeface="Calibri" panose="020F0502020204030204" pitchFamily="34" charset="0"/>
                <a:cs typeface="Times New Roman" panose="02020603050405020304" pitchFamily="18" charset="0"/>
              </a:rPr>
              <a:t> inquiry, project-based learning and real-world connections </a:t>
            </a:r>
            <a:r>
              <a:rPr lang="en-US" sz="2400" dirty="0">
                <a:solidFill>
                  <a:prstClr val="black"/>
                </a:solidFill>
                <a:ea typeface="Calibri" panose="020F0502020204030204" pitchFamily="34" charset="0"/>
                <a:cs typeface="Times New Roman" panose="02020603050405020304" pitchFamily="18" charset="0"/>
              </a:rPr>
              <a:t>to increase relevance for young people.</a:t>
            </a:r>
          </a:p>
          <a:p>
            <a:pPr marL="342900" indent="-342900" defTabSz="914400">
              <a:lnSpc>
                <a:spcPct val="107000"/>
              </a:lnSpc>
              <a:spcBef>
                <a:spcPts val="1200"/>
              </a:spcBef>
              <a:buFont typeface="+mj-lt"/>
              <a:buAutoNum type="arabicPeriod" startAt="4"/>
            </a:pPr>
            <a:r>
              <a:rPr lang="en-US" sz="2400" b="1" dirty="0" smtClean="0">
                <a:solidFill>
                  <a:prstClr val="black"/>
                </a:solidFill>
                <a:ea typeface="Times New Roman" panose="02020603050405020304" pitchFamily="18" charset="0"/>
                <a:cs typeface="Tahoma" panose="020B0604030504040204" pitchFamily="34" charset="0"/>
              </a:rPr>
              <a:t>Engaging </a:t>
            </a:r>
            <a:r>
              <a:rPr lang="en-US" sz="2400" b="1" dirty="0">
                <a:solidFill>
                  <a:prstClr val="black"/>
                </a:solidFill>
                <a:ea typeface="Times New Roman" panose="02020603050405020304" pitchFamily="18" charset="0"/>
                <a:cs typeface="Tahoma" panose="020B0604030504040204" pitchFamily="34" charset="0"/>
              </a:rPr>
              <a:t>families and communities </a:t>
            </a:r>
            <a:r>
              <a:rPr lang="en-US" sz="2400" dirty="0">
                <a:solidFill>
                  <a:prstClr val="black"/>
                </a:solidFill>
                <a:ea typeface="Times New Roman" panose="02020603050405020304" pitchFamily="18" charset="0"/>
                <a:cs typeface="Tahoma" panose="020B0604030504040204" pitchFamily="34" charset="0"/>
              </a:rPr>
              <a:t>in understanding and supporting children’s STEM success.</a:t>
            </a:r>
            <a:endParaRPr lang="en-US" sz="2400" dirty="0">
              <a:solidFill>
                <a:prstClr val="black"/>
              </a:solidFill>
              <a:ea typeface="Calibri" panose="020F0502020204030204" pitchFamily="34" charset="0"/>
              <a:cs typeface="Times New Roman" panose="02020603050405020304" pitchFamily="18" charset="0"/>
            </a:endParaRPr>
          </a:p>
          <a:p>
            <a:pPr defTabSz="914400"/>
            <a:endParaRPr lang="en-US" dirty="0">
              <a:solidFill>
                <a:prstClr val="black"/>
              </a:solidFill>
            </a:endParaRPr>
          </a:p>
        </p:txBody>
      </p:sp>
      <p:sp>
        <p:nvSpPr>
          <p:cNvPr id="5" name="Title 3"/>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prstClr val="black"/>
                </a:solidFill>
              </a:rPr>
              <a:t>Common Strategies, cont’d</a:t>
            </a:r>
            <a:endParaRPr lang="en-US" b="1" dirty="0">
              <a:solidFill>
                <a:prstClr val="black"/>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3204" y="1676400"/>
            <a:ext cx="2679692" cy="4034592"/>
          </a:xfrm>
          <a:prstGeom prst="rect">
            <a:avLst/>
          </a:prstGeom>
        </p:spPr>
      </p:pic>
    </p:spTree>
    <p:extLst>
      <p:ext uri="{BB962C8B-B14F-4D97-AF65-F5344CB8AC3E}">
        <p14:creationId xmlns:p14="http://schemas.microsoft.com/office/powerpoint/2010/main" val="303374284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l8i4U-WWfho?feature=player_detailpage"/>
          <p:cNvPicPr>
            <a:picLocks noRot="1" noChangeAspect="1"/>
          </p:cNvPicPr>
          <p:nvPr>
            <a:quickTimeFile r:link="rId2"/>
          </p:nvPr>
        </p:nvPicPr>
        <p:blipFill>
          <a:blip r:embed="rId5"/>
          <a:stretch>
            <a:fillRect/>
          </a:stretch>
        </p:blipFill>
        <p:spPr>
          <a:xfrm>
            <a:off x="0" y="721858"/>
            <a:ext cx="9144000" cy="5143500"/>
          </a:xfrm>
          <a:prstGeom prst="rect">
            <a:avLst/>
          </a:prstGeom>
        </p:spPr>
      </p:pic>
    </p:spTree>
    <p:extLst>
      <p:ext uri="{BB962C8B-B14F-4D97-AF65-F5344CB8AC3E}">
        <p14:creationId xmlns:p14="http://schemas.microsoft.com/office/powerpoint/2010/main" val="4162554559"/>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b="1" dirty="0" smtClean="0"/>
              <a:t>Next Steps</a:t>
            </a:r>
            <a:endParaRPr lang="en-US" sz="3600" b="1" dirty="0"/>
          </a:p>
        </p:txBody>
      </p:sp>
      <p:sp>
        <p:nvSpPr>
          <p:cNvPr id="5" name="Content Placeholder 4"/>
          <p:cNvSpPr>
            <a:spLocks noGrp="1"/>
          </p:cNvSpPr>
          <p:nvPr>
            <p:ph sz="half" idx="1"/>
          </p:nvPr>
        </p:nvSpPr>
        <p:spPr>
          <a:xfrm>
            <a:off x="304800" y="1371600"/>
            <a:ext cx="8153400" cy="4572000"/>
          </a:xfrm>
        </p:spPr>
        <p:txBody>
          <a:bodyPr>
            <a:normAutofit/>
          </a:bodyPr>
          <a:lstStyle/>
          <a:p>
            <a:r>
              <a:rPr lang="en-US" dirty="0" smtClean="0"/>
              <a:t>STEM Funders Network – Focus areas around Practice, Policy, Research and Communications</a:t>
            </a:r>
          </a:p>
          <a:p>
            <a:r>
              <a:rPr lang="en-US" dirty="0" smtClean="0"/>
              <a:t>Outcomes/Assessment </a:t>
            </a:r>
            <a:r>
              <a:rPr lang="en-US" dirty="0"/>
              <a:t>Working </a:t>
            </a:r>
            <a:r>
              <a:rPr lang="en-US" dirty="0" smtClean="0"/>
              <a:t>Paper, expected early 2015</a:t>
            </a:r>
          </a:p>
          <a:p>
            <a:r>
              <a:rPr lang="en-US" dirty="0"/>
              <a:t>Practitioners Guide, </a:t>
            </a:r>
            <a:r>
              <a:rPr lang="en-US" dirty="0" smtClean="0"/>
              <a:t>early 2015</a:t>
            </a:r>
          </a:p>
          <a:p>
            <a:r>
              <a:rPr lang="en-US" sz="2900" dirty="0" smtClean="0"/>
              <a:t>Continued </a:t>
            </a:r>
            <a:r>
              <a:rPr lang="en-US" sz="2900" dirty="0"/>
              <a:t>communication and momentum </a:t>
            </a:r>
            <a:r>
              <a:rPr lang="en-US" sz="2900" dirty="0" smtClean="0"/>
              <a:t>building</a:t>
            </a:r>
            <a:endParaRPr lang="en-US" sz="2900" dirty="0"/>
          </a:p>
        </p:txBody>
      </p:sp>
    </p:spTree>
    <p:extLst>
      <p:ext uri="{BB962C8B-B14F-4D97-AF65-F5344CB8AC3E}">
        <p14:creationId xmlns:p14="http://schemas.microsoft.com/office/powerpoint/2010/main" val="46631202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b="1" dirty="0" smtClean="0"/>
              <a:t>Ecosystem Team Activity</a:t>
            </a:r>
            <a:endParaRPr lang="en-US" sz="3600" b="1" dirty="0"/>
          </a:p>
        </p:txBody>
      </p:sp>
      <p:sp>
        <p:nvSpPr>
          <p:cNvPr id="5" name="Content Placeholder 4"/>
          <p:cNvSpPr>
            <a:spLocks noGrp="1"/>
          </p:cNvSpPr>
          <p:nvPr>
            <p:ph sz="half" idx="1"/>
          </p:nvPr>
        </p:nvSpPr>
        <p:spPr>
          <a:xfrm>
            <a:off x="304800" y="1371600"/>
            <a:ext cx="8153400" cy="4572000"/>
          </a:xfrm>
        </p:spPr>
        <p:txBody>
          <a:bodyPr>
            <a:normAutofit/>
          </a:bodyPr>
          <a:lstStyle/>
          <a:p>
            <a:pPr marL="0" indent="0">
              <a:buNone/>
            </a:pPr>
            <a:r>
              <a:rPr lang="en-US" dirty="0" smtClean="0"/>
              <a:t>With your partner or team members, use the markers and large sticky paper to sketch your ecosystem and place on wall (15 minutes)</a:t>
            </a:r>
          </a:p>
          <a:p>
            <a:pPr marL="0" indent="0">
              <a:buNone/>
            </a:pPr>
            <a:r>
              <a:rPr lang="en-US" dirty="0" smtClean="0"/>
              <a:t>Using the index cards on your table, write:</a:t>
            </a:r>
          </a:p>
          <a:p>
            <a:pPr marL="514350" indent="-514350">
              <a:buFont typeface="+mj-lt"/>
              <a:buAutoNum type="arabicPeriod"/>
            </a:pPr>
            <a:r>
              <a:rPr lang="en-US" dirty="0" smtClean="0"/>
              <a:t>Three strengths of your ecosystem that you can share with others today</a:t>
            </a:r>
          </a:p>
          <a:p>
            <a:pPr marL="514350" indent="-514350">
              <a:buFont typeface="+mj-lt"/>
              <a:buAutoNum type="arabicPeriod"/>
            </a:pPr>
            <a:r>
              <a:rPr lang="en-US" dirty="0" smtClean="0"/>
              <a:t>Three areas for growth that you want to learn more about today</a:t>
            </a:r>
          </a:p>
        </p:txBody>
      </p:sp>
    </p:spTree>
    <p:extLst>
      <p:ext uri="{BB962C8B-B14F-4D97-AF65-F5344CB8AC3E}">
        <p14:creationId xmlns:p14="http://schemas.microsoft.com/office/powerpoint/2010/main" val="66775614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Table discussions</a:t>
            </a:r>
            <a:endParaRPr lang="en-US" b="1" dirty="0"/>
          </a:p>
        </p:txBody>
      </p:sp>
      <p:sp>
        <p:nvSpPr>
          <p:cNvPr id="6" name="Content Placeholder 5"/>
          <p:cNvSpPr>
            <a:spLocks noGrp="1"/>
          </p:cNvSpPr>
          <p:nvPr>
            <p:ph idx="1"/>
          </p:nvPr>
        </p:nvSpPr>
        <p:spPr/>
        <p:txBody>
          <a:bodyPr/>
          <a:lstStyle/>
          <a:p>
            <a:r>
              <a:rPr lang="en-US" dirty="0" smtClean="0"/>
              <a:t>Share with other teams at your table – explain your ecosystem sketch and share your 3 strengths, 3 areas for growth</a:t>
            </a:r>
            <a:endParaRPr lang="en-US" dirty="0"/>
          </a:p>
        </p:txBody>
      </p:sp>
    </p:spTree>
    <p:extLst>
      <p:ext uri="{BB962C8B-B14F-4D97-AF65-F5344CB8AC3E}">
        <p14:creationId xmlns:p14="http://schemas.microsoft.com/office/powerpoint/2010/main" val="279652005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Learning Rounds</a:t>
            </a:r>
            <a:endParaRPr lang="en-US" b="1" dirty="0"/>
          </a:p>
        </p:txBody>
      </p:sp>
      <p:sp>
        <p:nvSpPr>
          <p:cNvPr id="3" name="Content Placeholder 2"/>
          <p:cNvSpPr>
            <a:spLocks noGrp="1"/>
          </p:cNvSpPr>
          <p:nvPr>
            <p:ph idx="1"/>
          </p:nvPr>
        </p:nvSpPr>
        <p:spPr/>
        <p:txBody>
          <a:bodyPr>
            <a:normAutofit fontScale="77500" lnSpcReduction="20000"/>
          </a:bodyPr>
          <a:lstStyle/>
          <a:p>
            <a:pPr marL="0" indent="0">
              <a:buNone/>
            </a:pPr>
            <a:r>
              <a:rPr lang="en-US" i="1" dirty="0" smtClean="0"/>
              <a:t>Each round will last about 30 minutes. Choose two rounds, or stay in one for both, your choice.</a:t>
            </a:r>
          </a:p>
          <a:p>
            <a:pPr marL="0" indent="0">
              <a:buNone/>
            </a:pPr>
            <a:endParaRPr lang="en-US" dirty="0"/>
          </a:p>
          <a:p>
            <a:r>
              <a:rPr lang="en-US" dirty="0" smtClean="0"/>
              <a:t>Equipping </a:t>
            </a:r>
            <a:r>
              <a:rPr lang="en-US" dirty="0"/>
              <a:t>Educators &amp; Changing Instructional </a:t>
            </a:r>
            <a:r>
              <a:rPr lang="en-US" dirty="0" smtClean="0"/>
              <a:t>Practice</a:t>
            </a:r>
            <a:endParaRPr lang="en-US" dirty="0"/>
          </a:p>
          <a:p>
            <a:pPr lvl="0"/>
            <a:r>
              <a:rPr lang="en-US" dirty="0"/>
              <a:t>Creating Sequential </a:t>
            </a:r>
            <a:r>
              <a:rPr lang="en-US" dirty="0" smtClean="0"/>
              <a:t>Learning Opportunities </a:t>
            </a:r>
            <a:r>
              <a:rPr lang="en-US" dirty="0"/>
              <a:t>Matched to Young Peoples’ Needs and Interests Over Time</a:t>
            </a:r>
          </a:p>
          <a:p>
            <a:pPr lvl="0"/>
            <a:r>
              <a:rPr lang="en-US" dirty="0" smtClean="0"/>
              <a:t>Mapping </a:t>
            </a:r>
            <a:r>
              <a:rPr lang="en-US" dirty="0"/>
              <a:t>your Ecosystem</a:t>
            </a:r>
          </a:p>
          <a:p>
            <a:pPr lvl="0"/>
            <a:r>
              <a:rPr lang="en-US" dirty="0" smtClean="0"/>
              <a:t>Offering </a:t>
            </a:r>
            <a:r>
              <a:rPr lang="en-US" dirty="0"/>
              <a:t>STEM-Rich Learning Environments Across Different </a:t>
            </a:r>
            <a:r>
              <a:rPr lang="en-US" dirty="0" smtClean="0"/>
              <a:t>Settings</a:t>
            </a:r>
            <a:endParaRPr lang="en-US" dirty="0"/>
          </a:p>
          <a:p>
            <a:pPr lvl="0"/>
            <a:r>
              <a:rPr lang="en-US" dirty="0"/>
              <a:t>Engaging Family &amp; Community </a:t>
            </a:r>
          </a:p>
          <a:p>
            <a:pPr lvl="0"/>
            <a:r>
              <a:rPr lang="en-US" dirty="0" smtClean="0"/>
              <a:t>Convincing </a:t>
            </a:r>
            <a:r>
              <a:rPr lang="en-US" dirty="0"/>
              <a:t>Leaders Across Sectors to Cultivate </a:t>
            </a:r>
            <a:r>
              <a:rPr lang="en-US" dirty="0" smtClean="0"/>
              <a:t>Ecosystems</a:t>
            </a:r>
            <a:r>
              <a:rPr lang="en-US" dirty="0"/>
              <a:t> </a:t>
            </a:r>
          </a:p>
        </p:txBody>
      </p:sp>
    </p:spTree>
    <p:extLst>
      <p:ext uri="{BB962C8B-B14F-4D97-AF65-F5344CB8AC3E}">
        <p14:creationId xmlns:p14="http://schemas.microsoft.com/office/powerpoint/2010/main" val="65258544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Data</a:t>
            </a:r>
            <a:r>
              <a:rPr lang="en-US" b="1" dirty="0"/>
              <a:t>, Assessment and </a:t>
            </a:r>
            <a:r>
              <a:rPr lang="en-US" b="1" dirty="0" smtClean="0"/>
              <a:t>Evaluation Panel</a:t>
            </a:r>
            <a:endParaRPr lang="en-US" dirty="0"/>
          </a:p>
        </p:txBody>
      </p:sp>
      <p:sp>
        <p:nvSpPr>
          <p:cNvPr id="3" name="Content Placeholder 2"/>
          <p:cNvSpPr>
            <a:spLocks noGrp="1"/>
          </p:cNvSpPr>
          <p:nvPr>
            <p:ph idx="1"/>
          </p:nvPr>
        </p:nvSpPr>
        <p:spPr/>
        <p:txBody>
          <a:bodyPr/>
          <a:lstStyle/>
          <a:p>
            <a:pPr marL="0" indent="0">
              <a:buNone/>
            </a:pPr>
            <a:r>
              <a:rPr lang="en-US" b="1" dirty="0"/>
              <a:t>Panelists:</a:t>
            </a:r>
            <a:endParaRPr lang="en-US" dirty="0"/>
          </a:p>
          <a:p>
            <a:r>
              <a:rPr lang="en-US" i="1" dirty="0"/>
              <a:t>Gabe Lyon, Chicago Architecture Foundation</a:t>
            </a:r>
            <a:endParaRPr lang="en-US" dirty="0"/>
          </a:p>
          <a:p>
            <a:r>
              <a:rPr lang="en-US" i="1" dirty="0"/>
              <a:t>Larry Plank, Hillsborough County Schools</a:t>
            </a:r>
            <a:endParaRPr lang="en-US" dirty="0"/>
          </a:p>
          <a:p>
            <a:r>
              <a:rPr lang="en-US" i="1" dirty="0"/>
              <a:t>Hillary Salmons, Providence After School Alliance</a:t>
            </a:r>
            <a:endParaRPr lang="en-US" dirty="0"/>
          </a:p>
          <a:p>
            <a:endParaRPr lang="en-US" dirty="0"/>
          </a:p>
          <a:p>
            <a:pPr marL="0" indent="0">
              <a:buNone/>
            </a:pPr>
            <a:r>
              <a:rPr lang="en-US" b="1" dirty="0"/>
              <a:t>Moderator:</a:t>
            </a:r>
            <a:r>
              <a:rPr lang="en-US" dirty="0"/>
              <a:t> </a:t>
            </a:r>
            <a:r>
              <a:rPr lang="en-US" i="1" dirty="0"/>
              <a:t>Elizabeth </a:t>
            </a:r>
            <a:r>
              <a:rPr lang="en-US" i="1" dirty="0" err="1"/>
              <a:t>Devaney</a:t>
            </a:r>
            <a:r>
              <a:rPr lang="en-US" i="1" dirty="0"/>
              <a:t>, American Institutes for Research</a:t>
            </a:r>
            <a:endParaRPr lang="en-US" dirty="0"/>
          </a:p>
          <a:p>
            <a:endParaRPr lang="en-US" dirty="0"/>
          </a:p>
        </p:txBody>
      </p:sp>
    </p:spTree>
    <p:extLst>
      <p:ext uri="{BB962C8B-B14F-4D97-AF65-F5344CB8AC3E}">
        <p14:creationId xmlns:p14="http://schemas.microsoft.com/office/powerpoint/2010/main" val="165096035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Sector-Based Working </a:t>
            </a:r>
            <a:r>
              <a:rPr lang="en-US" b="1" dirty="0" smtClean="0"/>
              <a:t>Groups</a:t>
            </a:r>
            <a:endParaRPr lang="en-US" dirty="0"/>
          </a:p>
        </p:txBody>
      </p:sp>
      <p:sp>
        <p:nvSpPr>
          <p:cNvPr id="3" name="Content Placeholder 2"/>
          <p:cNvSpPr>
            <a:spLocks noGrp="1"/>
          </p:cNvSpPr>
          <p:nvPr>
            <p:ph idx="1"/>
          </p:nvPr>
        </p:nvSpPr>
        <p:spPr/>
        <p:txBody>
          <a:bodyPr>
            <a:normAutofit/>
          </a:bodyPr>
          <a:lstStyle/>
          <a:p>
            <a:pPr marL="0" indent="0">
              <a:buNone/>
            </a:pPr>
            <a:r>
              <a:rPr lang="en-US" i="1" dirty="0" smtClean="0"/>
              <a:t>Please join your peers to </a:t>
            </a:r>
            <a:r>
              <a:rPr lang="en-US" i="1" dirty="0"/>
              <a:t>raise issues particular to </a:t>
            </a:r>
            <a:r>
              <a:rPr lang="en-US" i="1" dirty="0" smtClean="0"/>
              <a:t>your own sector</a:t>
            </a:r>
            <a:r>
              <a:rPr lang="en-US" dirty="0"/>
              <a:t> </a:t>
            </a:r>
          </a:p>
          <a:p>
            <a:r>
              <a:rPr lang="en-US" dirty="0" smtClean="0"/>
              <a:t>Schools </a:t>
            </a:r>
            <a:r>
              <a:rPr lang="en-US" dirty="0"/>
              <a:t>and School </a:t>
            </a:r>
            <a:r>
              <a:rPr lang="en-US" dirty="0" smtClean="0"/>
              <a:t>Districts</a:t>
            </a:r>
          </a:p>
          <a:p>
            <a:r>
              <a:rPr lang="en-US" dirty="0" smtClean="0"/>
              <a:t>Science </a:t>
            </a:r>
            <a:r>
              <a:rPr lang="en-US" dirty="0"/>
              <a:t>Expert </a:t>
            </a:r>
            <a:r>
              <a:rPr lang="en-US" dirty="0" smtClean="0"/>
              <a:t>Institutions</a:t>
            </a:r>
          </a:p>
          <a:p>
            <a:r>
              <a:rPr lang="en-US" dirty="0" smtClean="0"/>
              <a:t>Intermediary Organizations</a:t>
            </a:r>
          </a:p>
          <a:p>
            <a:r>
              <a:rPr lang="en-US" dirty="0" smtClean="0"/>
              <a:t>Place-Based Initiatives</a:t>
            </a:r>
            <a:endParaRPr lang="en-US" dirty="0"/>
          </a:p>
        </p:txBody>
      </p:sp>
    </p:spTree>
    <p:extLst>
      <p:ext uri="{BB962C8B-B14F-4D97-AF65-F5344CB8AC3E}">
        <p14:creationId xmlns:p14="http://schemas.microsoft.com/office/powerpoint/2010/main" val="309474424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What issues from other sectors resonate with you?</a:t>
            </a:r>
            <a:endParaRPr lang="en-US" b="1" dirty="0"/>
          </a:p>
        </p:txBody>
      </p:sp>
      <p:sp>
        <p:nvSpPr>
          <p:cNvPr id="3" name="Content Placeholder 2"/>
          <p:cNvSpPr>
            <a:spLocks noGrp="1"/>
          </p:cNvSpPr>
          <p:nvPr>
            <p:ph idx="1"/>
          </p:nvPr>
        </p:nvSpPr>
        <p:spPr/>
        <p:txBody>
          <a:bodyPr/>
          <a:lstStyle/>
          <a:p>
            <a:pPr marL="0" indent="0">
              <a:buNone/>
            </a:pPr>
            <a:r>
              <a:rPr lang="en-US" dirty="0" smtClean="0"/>
              <a:t>Place your 10 sticky dots next to issues that came up in the discussions of other sectors that resonate most for you</a:t>
            </a:r>
            <a:endParaRPr lang="en-US" dirty="0"/>
          </a:p>
        </p:txBody>
      </p:sp>
    </p:spTree>
    <p:extLst>
      <p:ext uri="{BB962C8B-B14F-4D97-AF65-F5344CB8AC3E}">
        <p14:creationId xmlns:p14="http://schemas.microsoft.com/office/powerpoint/2010/main" val="67823730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Agenda</a:t>
            </a:r>
            <a:endParaRPr lang="en-US" b="1" dirty="0"/>
          </a:p>
        </p:txBody>
      </p:sp>
      <p:sp>
        <p:nvSpPr>
          <p:cNvPr id="3" name="Content Placeholder 2"/>
          <p:cNvSpPr>
            <a:spLocks noGrp="1"/>
          </p:cNvSpPr>
          <p:nvPr>
            <p:ph idx="1"/>
          </p:nvPr>
        </p:nvSpPr>
        <p:spPr>
          <a:xfrm>
            <a:off x="457200" y="1425951"/>
            <a:ext cx="8229600" cy="5274107"/>
          </a:xfrm>
        </p:spPr>
        <p:txBody>
          <a:bodyPr>
            <a:normAutofit fontScale="32500" lnSpcReduction="20000"/>
          </a:bodyPr>
          <a:lstStyle/>
          <a:p>
            <a:pPr marL="0" indent="0">
              <a:lnSpc>
                <a:spcPct val="120000"/>
              </a:lnSpc>
              <a:spcBef>
                <a:spcPts val="600"/>
              </a:spcBef>
              <a:buNone/>
            </a:pPr>
            <a:r>
              <a:rPr lang="en-US" sz="6200" b="1" dirty="0" smtClean="0"/>
              <a:t>8:20 </a:t>
            </a:r>
            <a:r>
              <a:rPr lang="en-US" sz="6200" b="1" dirty="0"/>
              <a:t>a.m.	Welcome and Overview</a:t>
            </a:r>
            <a:endParaRPr lang="en-US" sz="6200" dirty="0"/>
          </a:p>
          <a:p>
            <a:pPr marL="0" indent="0">
              <a:lnSpc>
                <a:spcPct val="120000"/>
              </a:lnSpc>
              <a:spcBef>
                <a:spcPts val="600"/>
              </a:spcBef>
              <a:buNone/>
            </a:pPr>
            <a:r>
              <a:rPr lang="en-US" sz="6200" b="1" dirty="0" smtClean="0"/>
              <a:t>8:30 </a:t>
            </a:r>
            <a:r>
              <a:rPr lang="en-US" sz="6200" b="1" dirty="0"/>
              <a:t>a.m.</a:t>
            </a:r>
            <a:r>
              <a:rPr lang="en-US" sz="6200" dirty="0"/>
              <a:t>	</a:t>
            </a:r>
            <a:r>
              <a:rPr lang="en-US" sz="6200" b="1" dirty="0"/>
              <a:t>Why Cultivate STEM Ecosystems?</a:t>
            </a:r>
            <a:endParaRPr lang="en-US" sz="6200" dirty="0"/>
          </a:p>
          <a:p>
            <a:pPr marL="0" indent="0">
              <a:lnSpc>
                <a:spcPct val="120000"/>
              </a:lnSpc>
              <a:spcBef>
                <a:spcPts val="600"/>
              </a:spcBef>
              <a:buNone/>
            </a:pPr>
            <a:r>
              <a:rPr lang="en-US" sz="6200" b="1" dirty="0" smtClean="0"/>
              <a:t>8:45 </a:t>
            </a:r>
            <a:r>
              <a:rPr lang="en-US" sz="6200" b="1" dirty="0"/>
              <a:t>a.m.	Ecosystem Team Activity</a:t>
            </a:r>
            <a:endParaRPr lang="en-US" sz="6200" dirty="0"/>
          </a:p>
          <a:p>
            <a:pPr marL="0" indent="0">
              <a:lnSpc>
                <a:spcPct val="120000"/>
              </a:lnSpc>
              <a:spcBef>
                <a:spcPts val="600"/>
              </a:spcBef>
              <a:buNone/>
            </a:pPr>
            <a:r>
              <a:rPr lang="en-US" sz="6200" b="1" dirty="0" smtClean="0"/>
              <a:t>9:30 </a:t>
            </a:r>
            <a:r>
              <a:rPr lang="en-US" sz="6200" b="1" dirty="0"/>
              <a:t>a.m.	Break</a:t>
            </a:r>
            <a:endParaRPr lang="en-US" sz="6200" dirty="0"/>
          </a:p>
          <a:p>
            <a:pPr marL="0" indent="0">
              <a:lnSpc>
                <a:spcPct val="120000"/>
              </a:lnSpc>
              <a:spcBef>
                <a:spcPts val="600"/>
              </a:spcBef>
              <a:buNone/>
            </a:pPr>
            <a:r>
              <a:rPr lang="en-US" sz="6200" b="1" dirty="0" smtClean="0"/>
              <a:t>9:45 </a:t>
            </a:r>
            <a:r>
              <a:rPr lang="en-US" sz="6200" b="1" dirty="0"/>
              <a:t>a.m.	Learning </a:t>
            </a:r>
            <a:r>
              <a:rPr lang="en-US" sz="6200" b="1" dirty="0" smtClean="0"/>
              <a:t>Rounds </a:t>
            </a:r>
            <a:r>
              <a:rPr lang="en-US" sz="6200" b="1" dirty="0"/>
              <a:t> </a:t>
            </a:r>
            <a:endParaRPr lang="en-US" sz="6200" dirty="0"/>
          </a:p>
          <a:p>
            <a:pPr marL="0" indent="0">
              <a:lnSpc>
                <a:spcPct val="120000"/>
              </a:lnSpc>
              <a:spcBef>
                <a:spcPts val="600"/>
              </a:spcBef>
              <a:buNone/>
            </a:pPr>
            <a:r>
              <a:rPr lang="en-US" sz="6200" b="1" dirty="0" smtClean="0"/>
              <a:t>11:10 </a:t>
            </a:r>
            <a:r>
              <a:rPr lang="en-US" sz="6200" b="1" dirty="0"/>
              <a:t>a.m.	Break</a:t>
            </a:r>
            <a:endParaRPr lang="en-US" sz="6200" dirty="0"/>
          </a:p>
          <a:p>
            <a:pPr marL="0" indent="0">
              <a:lnSpc>
                <a:spcPct val="120000"/>
              </a:lnSpc>
              <a:spcBef>
                <a:spcPts val="600"/>
              </a:spcBef>
              <a:buNone/>
            </a:pPr>
            <a:r>
              <a:rPr lang="en-US" sz="6200" b="1" dirty="0" smtClean="0"/>
              <a:t>11:20 </a:t>
            </a:r>
            <a:r>
              <a:rPr lang="en-US" sz="6200" b="1" dirty="0"/>
              <a:t>a.m.	Thorny Issues Panel 1: Data, Assessment and Evaluation</a:t>
            </a:r>
            <a:endParaRPr lang="en-US" sz="6200" dirty="0"/>
          </a:p>
          <a:p>
            <a:pPr marL="0" indent="0">
              <a:lnSpc>
                <a:spcPct val="120000"/>
              </a:lnSpc>
              <a:spcBef>
                <a:spcPts val="600"/>
              </a:spcBef>
              <a:buNone/>
            </a:pPr>
            <a:r>
              <a:rPr lang="en-US" sz="6200" b="1" dirty="0" smtClean="0"/>
              <a:t>12:30 </a:t>
            </a:r>
            <a:r>
              <a:rPr lang="en-US" sz="6200" b="1" dirty="0"/>
              <a:t>p.m.	Networking Luncheon</a:t>
            </a:r>
            <a:endParaRPr lang="en-US" sz="6200" dirty="0"/>
          </a:p>
          <a:p>
            <a:pPr marL="0" indent="0">
              <a:lnSpc>
                <a:spcPct val="120000"/>
              </a:lnSpc>
              <a:spcBef>
                <a:spcPts val="600"/>
              </a:spcBef>
              <a:buNone/>
            </a:pPr>
            <a:r>
              <a:rPr lang="en-US" sz="6200" b="1" dirty="0" smtClean="0"/>
              <a:t>1:10 </a:t>
            </a:r>
            <a:r>
              <a:rPr lang="en-US" sz="6200" b="1" dirty="0"/>
              <a:t>p.m.	Sector-Based Working </a:t>
            </a:r>
            <a:r>
              <a:rPr lang="en-US" sz="6200" b="1" dirty="0" smtClean="0"/>
              <a:t>Groups</a:t>
            </a:r>
          </a:p>
          <a:p>
            <a:pPr marL="0" indent="0">
              <a:lnSpc>
                <a:spcPct val="120000"/>
              </a:lnSpc>
              <a:spcBef>
                <a:spcPts val="600"/>
              </a:spcBef>
              <a:buNone/>
            </a:pPr>
            <a:r>
              <a:rPr lang="en-US" sz="6200" b="1" dirty="0" smtClean="0"/>
              <a:t>2:20 </a:t>
            </a:r>
            <a:r>
              <a:rPr lang="en-US" sz="6200" b="1" dirty="0"/>
              <a:t>p.m.	Thorny Issues Panel 2: Scale, Depth and Sustainability</a:t>
            </a:r>
            <a:endParaRPr lang="en-US" sz="6200" dirty="0"/>
          </a:p>
          <a:p>
            <a:pPr marL="0" indent="0">
              <a:lnSpc>
                <a:spcPct val="120000"/>
              </a:lnSpc>
              <a:spcBef>
                <a:spcPts val="600"/>
              </a:spcBef>
              <a:buNone/>
            </a:pPr>
            <a:r>
              <a:rPr lang="en-US" sz="6200" b="1" dirty="0" smtClean="0"/>
              <a:t>3:40 </a:t>
            </a:r>
            <a:r>
              <a:rPr lang="en-US" sz="6200" b="1" dirty="0"/>
              <a:t>p.m.	End of Day Reflection Exercise &amp; Closing Remarks</a:t>
            </a:r>
            <a:endParaRPr lang="en-US" sz="6200" dirty="0"/>
          </a:p>
          <a:p>
            <a:pPr marL="0" indent="0">
              <a:lnSpc>
                <a:spcPct val="120000"/>
              </a:lnSpc>
              <a:spcBef>
                <a:spcPts val="600"/>
              </a:spcBef>
              <a:buNone/>
            </a:pPr>
            <a:r>
              <a:rPr lang="en-US" sz="6200" b="1" dirty="0" smtClean="0"/>
              <a:t>4:00 </a:t>
            </a:r>
            <a:r>
              <a:rPr lang="en-US" sz="6200" b="1" dirty="0"/>
              <a:t>p.m.	Meeting Adjourns</a:t>
            </a:r>
            <a:endParaRPr lang="en-US" sz="6200" dirty="0"/>
          </a:p>
          <a:p>
            <a:pPr marL="0" indent="0">
              <a:buNone/>
            </a:pPr>
            <a:endParaRPr lang="en-US" sz="4900" dirty="0"/>
          </a:p>
          <a:p>
            <a:pPr marL="0" indent="0">
              <a:buNone/>
            </a:pPr>
            <a:endParaRPr lang="en-US" dirty="0"/>
          </a:p>
        </p:txBody>
      </p:sp>
    </p:spTree>
    <p:extLst>
      <p:ext uri="{BB962C8B-B14F-4D97-AF65-F5344CB8AC3E}">
        <p14:creationId xmlns:p14="http://schemas.microsoft.com/office/powerpoint/2010/main" val="190973052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Scale, Depth and </a:t>
            </a:r>
            <a:r>
              <a:rPr lang="en-US" b="1" dirty="0" smtClean="0"/>
              <a:t>Sustainability Panel</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b="1" dirty="0" smtClean="0"/>
              <a:t>Panelists</a:t>
            </a:r>
            <a:r>
              <a:rPr lang="en-US" b="1" dirty="0"/>
              <a:t>:</a:t>
            </a:r>
            <a:endParaRPr lang="en-US" dirty="0"/>
          </a:p>
          <a:p>
            <a:r>
              <a:rPr lang="en-US" i="1" dirty="0"/>
              <a:t>Jeremy </a:t>
            </a:r>
            <a:r>
              <a:rPr lang="en-US" i="1" dirty="0" err="1"/>
              <a:t>Eltz</a:t>
            </a:r>
            <a:r>
              <a:rPr lang="en-US" i="1" dirty="0"/>
              <a:t>, Indiana Department of Education </a:t>
            </a:r>
            <a:endParaRPr lang="en-US" dirty="0"/>
          </a:p>
          <a:p>
            <a:r>
              <a:rPr lang="en-US" i="1" dirty="0"/>
              <a:t>CynDee Zandes, Think Together and Orange County STEM Initiative</a:t>
            </a:r>
            <a:endParaRPr lang="en-US" dirty="0"/>
          </a:p>
          <a:p>
            <a:r>
              <a:rPr lang="en-US" i="1" dirty="0"/>
              <a:t>Molly </a:t>
            </a:r>
            <a:r>
              <a:rPr lang="en-US" i="1" dirty="0" err="1"/>
              <a:t>Demeulenaere</a:t>
            </a:r>
            <a:r>
              <a:rPr lang="en-US" i="1" dirty="0"/>
              <a:t>, Museum of Science and Industry, Tampa</a:t>
            </a:r>
            <a:endParaRPr lang="en-US" dirty="0"/>
          </a:p>
          <a:p>
            <a:pPr marL="0" indent="0">
              <a:buNone/>
            </a:pPr>
            <a:r>
              <a:rPr lang="en-US" b="1" dirty="0"/>
              <a:t> </a:t>
            </a:r>
            <a:endParaRPr lang="en-US" dirty="0"/>
          </a:p>
          <a:p>
            <a:pPr marL="0" indent="0">
              <a:buNone/>
            </a:pPr>
            <a:r>
              <a:rPr lang="en-US" b="1" dirty="0"/>
              <a:t>Moderator: </a:t>
            </a:r>
            <a:r>
              <a:rPr lang="en-US" i="1" dirty="0"/>
              <a:t>Sue Allen, Maine Mathematics and Science Alliance</a:t>
            </a:r>
            <a:endParaRPr lang="en-US" dirty="0"/>
          </a:p>
          <a:p>
            <a:endParaRPr lang="en-US" dirty="0"/>
          </a:p>
        </p:txBody>
      </p:sp>
    </p:spTree>
    <p:extLst>
      <p:ext uri="{BB962C8B-B14F-4D97-AF65-F5344CB8AC3E}">
        <p14:creationId xmlns:p14="http://schemas.microsoft.com/office/powerpoint/2010/main" val="362033304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6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End of Day Reflection </a:t>
            </a:r>
            <a:endParaRPr lang="en-US" dirty="0"/>
          </a:p>
        </p:txBody>
      </p:sp>
      <p:sp>
        <p:nvSpPr>
          <p:cNvPr id="3" name="Content Placeholder 2"/>
          <p:cNvSpPr>
            <a:spLocks noGrp="1"/>
          </p:cNvSpPr>
          <p:nvPr>
            <p:ph idx="1"/>
          </p:nvPr>
        </p:nvSpPr>
        <p:spPr/>
        <p:txBody>
          <a:bodyPr/>
          <a:lstStyle/>
          <a:p>
            <a:pPr marL="0" indent="0">
              <a:buNone/>
            </a:pPr>
            <a:r>
              <a:rPr lang="en-US" dirty="0" smtClean="0"/>
              <a:t>Please use index cards to write:</a:t>
            </a:r>
          </a:p>
          <a:p>
            <a:pPr marL="514350" indent="-514350">
              <a:buFont typeface="+mj-lt"/>
              <a:buAutoNum type="arabicPeriod"/>
            </a:pPr>
            <a:r>
              <a:rPr lang="en-US" dirty="0"/>
              <a:t>Key points of day that would be useful in Guide</a:t>
            </a:r>
          </a:p>
          <a:p>
            <a:pPr marL="514350" indent="-514350">
              <a:buFont typeface="+mj-lt"/>
              <a:buAutoNum type="arabicPeriod"/>
            </a:pPr>
            <a:r>
              <a:rPr lang="en-US" dirty="0"/>
              <a:t>What kinds of formats would you actually use and what do you think your peers would use?</a:t>
            </a:r>
          </a:p>
          <a:p>
            <a:pPr marL="514350" indent="-514350">
              <a:buFont typeface="+mj-lt"/>
              <a:buAutoNum type="arabicPeriod"/>
            </a:pPr>
            <a:r>
              <a:rPr lang="en-US" dirty="0"/>
              <a:t>Interested in continuing the conversation?</a:t>
            </a:r>
          </a:p>
          <a:p>
            <a:pPr marL="514350" indent="-514350">
              <a:buFont typeface="+mj-lt"/>
              <a:buAutoNum type="arabicPeriod"/>
            </a:pPr>
            <a:r>
              <a:rPr lang="en-US" dirty="0"/>
              <a:t>And how/with who/about what/what format</a:t>
            </a:r>
          </a:p>
        </p:txBody>
      </p:sp>
    </p:spTree>
    <p:extLst>
      <p:ext uri="{BB962C8B-B14F-4D97-AF65-F5344CB8AC3E}">
        <p14:creationId xmlns:p14="http://schemas.microsoft.com/office/powerpoint/2010/main" val="3062013554"/>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376E2EB-4BE7-4B8D-8146-7657C6392835}" type="slidenum">
              <a:rPr lang="en-US"/>
              <a:pPr>
                <a:defRPr/>
              </a:pPr>
              <a:t>32</a:t>
            </a:fld>
            <a:endParaRPr lang="en-US" dirty="0"/>
          </a:p>
        </p:txBody>
      </p:sp>
      <p:sp>
        <p:nvSpPr>
          <p:cNvPr id="9220" name="Rectangle 1"/>
          <p:cNvSpPr>
            <a:spLocks/>
          </p:cNvSpPr>
          <p:nvPr/>
        </p:nvSpPr>
        <p:spPr bwMode="auto">
          <a:xfrm>
            <a:off x="304800" y="0"/>
            <a:ext cx="5029200" cy="990600"/>
          </a:xfrm>
          <a:prstGeom prst="rect">
            <a:avLst/>
          </a:prstGeom>
          <a:noFill/>
          <a:ln w="9525">
            <a:noFill/>
            <a:miter lim="800000"/>
            <a:headEnd/>
            <a:tailEnd/>
          </a:ln>
        </p:spPr>
        <p:txBody>
          <a:bodyPr lIns="45720" rIns="45720" anchor="b"/>
          <a:lstStyle/>
          <a:p>
            <a:endParaRPr lang="en-US" sz="3600" b="1" dirty="0">
              <a:solidFill>
                <a:srgbClr val="9933FF"/>
              </a:solidFill>
            </a:endParaRPr>
          </a:p>
        </p:txBody>
      </p:sp>
      <p:sp>
        <p:nvSpPr>
          <p:cNvPr id="9221" name="Rectangle 2"/>
          <p:cNvSpPr>
            <a:spLocks/>
          </p:cNvSpPr>
          <p:nvPr/>
        </p:nvSpPr>
        <p:spPr bwMode="auto">
          <a:xfrm>
            <a:off x="457200" y="838200"/>
            <a:ext cx="4267200" cy="4953000"/>
          </a:xfrm>
          <a:prstGeom prst="rect">
            <a:avLst/>
          </a:prstGeom>
          <a:noFill/>
          <a:ln w="9525">
            <a:noFill/>
            <a:miter lim="800000"/>
            <a:headEnd/>
            <a:tailEnd/>
          </a:ln>
        </p:spPr>
        <p:txBody>
          <a:bodyPr lIns="182880" tIns="91440"/>
          <a:lstStyle/>
          <a:p>
            <a:pPr indent="-265113">
              <a:spcBef>
                <a:spcPts val="250"/>
              </a:spcBef>
              <a:buClr>
                <a:schemeClr val="accent1"/>
              </a:buClr>
              <a:buSzPct val="80000"/>
              <a:buFont typeface="Wingdings 2" pitchFamily="18" charset="2"/>
              <a:buNone/>
            </a:pPr>
            <a:r>
              <a:rPr lang="en-US" sz="3600" b="1" dirty="0" smtClean="0"/>
              <a:t>Thank you and travel safely home!</a:t>
            </a:r>
          </a:p>
          <a:p>
            <a:pPr marL="265113" indent="-265113">
              <a:spcBef>
                <a:spcPts val="250"/>
              </a:spcBef>
              <a:buClr>
                <a:schemeClr val="accent1"/>
              </a:buClr>
              <a:buSzPct val="80000"/>
              <a:buFont typeface="Wingdings 2" pitchFamily="18" charset="2"/>
              <a:buNone/>
            </a:pPr>
            <a:endParaRPr lang="en-US" sz="2000" dirty="0" smtClean="0"/>
          </a:p>
          <a:p>
            <a:pPr marL="265113" indent="-265113">
              <a:spcBef>
                <a:spcPts val="250"/>
              </a:spcBef>
              <a:buClr>
                <a:schemeClr val="accent1"/>
              </a:buClr>
              <a:buSzPct val="80000"/>
              <a:buFont typeface="Wingdings 2" pitchFamily="18" charset="2"/>
              <a:buNone/>
            </a:pPr>
            <a:r>
              <a:rPr lang="en-US" sz="2000" dirty="0" smtClean="0"/>
              <a:t>Saskia Traill </a:t>
            </a:r>
          </a:p>
          <a:p>
            <a:pPr marL="265113" indent="-265113">
              <a:spcBef>
                <a:spcPts val="250"/>
              </a:spcBef>
              <a:buClr>
                <a:schemeClr val="accent1"/>
              </a:buClr>
              <a:buSzPct val="80000"/>
              <a:buFont typeface="Wingdings 2" pitchFamily="18" charset="2"/>
              <a:buNone/>
            </a:pPr>
            <a:r>
              <a:rPr lang="en-US" sz="2000" dirty="0" smtClean="0"/>
              <a:t>Vice-President, Policy and Research</a:t>
            </a:r>
            <a:endParaRPr lang="en-US" sz="2000" dirty="0"/>
          </a:p>
          <a:p>
            <a:pPr marL="265113" indent="-265113">
              <a:spcBef>
                <a:spcPts val="250"/>
              </a:spcBef>
              <a:buClr>
                <a:schemeClr val="accent1"/>
              </a:buClr>
              <a:buSzPct val="80000"/>
              <a:buFont typeface="Wingdings 2" pitchFamily="18" charset="2"/>
              <a:buNone/>
            </a:pPr>
            <a:r>
              <a:rPr lang="en-US" sz="2000" dirty="0" smtClean="0">
                <a:hlinkClick r:id="rId3"/>
              </a:rPr>
              <a:t>straill@expandedschools.org</a:t>
            </a:r>
            <a:r>
              <a:rPr lang="en-US" sz="2000" dirty="0" smtClean="0">
                <a:hlinkClick r:id="rId4"/>
              </a:rPr>
              <a:t> </a:t>
            </a:r>
            <a:endParaRPr lang="en-US" sz="2000" dirty="0" smtClean="0"/>
          </a:p>
          <a:p>
            <a:pPr marL="265113" indent="-265113">
              <a:spcBef>
                <a:spcPts val="250"/>
              </a:spcBef>
              <a:buClr>
                <a:schemeClr val="accent1"/>
              </a:buClr>
              <a:buSzPct val="80000"/>
              <a:buFont typeface="Wingdings 2" pitchFamily="18" charset="2"/>
              <a:buNone/>
            </a:pPr>
            <a:r>
              <a:rPr lang="en-US" sz="2000" dirty="0" smtClean="0"/>
              <a:t>(646</a:t>
            </a:r>
            <a:r>
              <a:rPr lang="en-US" sz="2000" dirty="0"/>
              <a:t>) </a:t>
            </a:r>
            <a:r>
              <a:rPr lang="en-US" sz="2000" dirty="0" smtClean="0"/>
              <a:t>943-8757</a:t>
            </a:r>
            <a:endParaRPr lang="en-US" sz="2000" dirty="0"/>
          </a:p>
          <a:p>
            <a:pPr marL="265113" indent="-265113">
              <a:spcBef>
                <a:spcPts val="250"/>
              </a:spcBef>
              <a:buClr>
                <a:schemeClr val="accent1"/>
              </a:buClr>
              <a:buSzPct val="80000"/>
              <a:buFont typeface="Wingdings 2" pitchFamily="18" charset="2"/>
              <a:buNone/>
            </a:pPr>
            <a:endParaRPr lang="en-US" sz="2000" dirty="0" smtClean="0"/>
          </a:p>
          <a:p>
            <a:pPr marL="265113" indent="-265113">
              <a:spcBef>
                <a:spcPts val="250"/>
              </a:spcBef>
              <a:buClr>
                <a:schemeClr val="accent1"/>
              </a:buClr>
              <a:buSzPct val="80000"/>
              <a:buFont typeface="Wingdings 2" pitchFamily="18" charset="2"/>
              <a:buNone/>
            </a:pPr>
            <a:r>
              <a:rPr lang="en-US" sz="2000" dirty="0" smtClean="0"/>
              <a:t>Kathleen Traphagen</a:t>
            </a:r>
          </a:p>
          <a:p>
            <a:pPr marL="265113" indent="-265113">
              <a:spcBef>
                <a:spcPts val="250"/>
              </a:spcBef>
              <a:buClr>
                <a:schemeClr val="accent1"/>
              </a:buClr>
              <a:buSzPct val="80000"/>
              <a:buFont typeface="Wingdings 2" pitchFamily="18" charset="2"/>
              <a:buNone/>
            </a:pPr>
            <a:r>
              <a:rPr lang="en-US" sz="2000" dirty="0" smtClean="0"/>
              <a:t>Project Team</a:t>
            </a:r>
          </a:p>
          <a:p>
            <a:pPr indent="-265113">
              <a:spcBef>
                <a:spcPts val="250"/>
              </a:spcBef>
              <a:buClr>
                <a:schemeClr val="accent1"/>
              </a:buClr>
              <a:buSzPct val="80000"/>
              <a:buFont typeface="Wingdings 2" pitchFamily="18" charset="2"/>
              <a:buNone/>
            </a:pPr>
            <a:r>
              <a:rPr lang="en-US" sz="2000" dirty="0" smtClean="0"/>
              <a:t>STEM Funders Network and STEM Learning Ecosystems</a:t>
            </a:r>
          </a:p>
          <a:p>
            <a:pPr indent="-265113">
              <a:spcBef>
                <a:spcPts val="250"/>
              </a:spcBef>
              <a:buClr>
                <a:schemeClr val="accent1"/>
              </a:buClr>
              <a:buSzPct val="80000"/>
              <a:buFont typeface="Wingdings 2" pitchFamily="18" charset="2"/>
              <a:buNone/>
            </a:pPr>
            <a:r>
              <a:rPr lang="en-US" sz="2000" dirty="0" smtClean="0">
                <a:hlinkClick r:id="rId5"/>
              </a:rPr>
              <a:t>Kathleentrap@yahoo.com</a:t>
            </a:r>
            <a:endParaRPr lang="en-US" sz="2000" dirty="0" smtClean="0"/>
          </a:p>
          <a:p>
            <a:pPr indent="-265113">
              <a:spcBef>
                <a:spcPts val="250"/>
              </a:spcBef>
              <a:buClr>
                <a:schemeClr val="accent1"/>
              </a:buClr>
              <a:buSzPct val="80000"/>
              <a:buFont typeface="Wingdings 2" pitchFamily="18" charset="2"/>
              <a:buNone/>
            </a:pPr>
            <a:r>
              <a:rPr lang="en-US" sz="2000" dirty="0" smtClean="0"/>
              <a:t>(413) 687-1710</a:t>
            </a:r>
            <a:endParaRPr lang="en-US" sz="2000" dirty="0"/>
          </a:p>
          <a:p>
            <a:pPr marL="742950" lvl="1" indent="-285750">
              <a:spcBef>
                <a:spcPts val="250"/>
              </a:spcBef>
              <a:buClr>
                <a:schemeClr val="accent1"/>
              </a:buClr>
              <a:buSzPct val="80000"/>
              <a:buFont typeface="Wingdings 2" pitchFamily="18" charset="2"/>
              <a:buNone/>
            </a:pPr>
            <a:endParaRPr lang="en-US" dirty="0"/>
          </a:p>
          <a:p>
            <a:pPr marL="742950" lvl="1" indent="-285750">
              <a:spcBef>
                <a:spcPts val="250"/>
              </a:spcBef>
              <a:buClr>
                <a:schemeClr val="accent1"/>
              </a:buClr>
              <a:buSzPct val="80000"/>
              <a:buFont typeface="Wingdings 2" pitchFamily="18" charset="2"/>
              <a:buNone/>
            </a:pPr>
            <a:endParaRPr lang="en-US" dirty="0"/>
          </a:p>
        </p:txBody>
      </p:sp>
      <p:pic>
        <p:nvPicPr>
          <p:cNvPr id="7" name="Picture 3"/>
          <p:cNvPicPr>
            <a:picLocks noChangeAspect="1"/>
          </p:cNvPicPr>
          <p:nvPr/>
        </p:nvPicPr>
        <p:blipFill rotWithShape="1">
          <a:blip r:embed="rId6" cstate="print">
            <a:extLst>
              <a:ext uri="{28A0092B-C50C-407E-A947-70E740481C1C}">
                <a14:useLocalDpi xmlns:a14="http://schemas.microsoft.com/office/drawing/2010/main" val="0"/>
              </a:ext>
            </a:extLst>
          </a:blip>
          <a:srcRect l="-49778" t="26667" r="49778" b="-26667"/>
          <a:stretch/>
        </p:blipFill>
        <p:spPr bwMode="auto">
          <a:xfrm>
            <a:off x="2057400" y="170411"/>
            <a:ext cx="6629400" cy="8839200"/>
          </a:xfrm>
          <a:prstGeom prst="rect">
            <a:avLst/>
          </a:prstGeom>
          <a:noFill/>
          <a:ln w="9525">
            <a:noFill/>
            <a:miter lim="800000"/>
            <a:headEnd/>
            <a:tailEnd/>
          </a:ln>
          <a:effectLst>
            <a:outerShdw blurRad="50800" dist="50800" dir="5400000" algn="ctr" rotWithShape="0">
              <a:srgbClr val="000000">
                <a:alpha val="28000"/>
              </a:srgbClr>
            </a:outerShdw>
          </a:effectLst>
        </p:spPr>
      </p:pic>
    </p:spTree>
    <p:extLst>
      <p:ext uri="{BB962C8B-B14F-4D97-AF65-F5344CB8AC3E}">
        <p14:creationId xmlns:p14="http://schemas.microsoft.com/office/powerpoint/2010/main" val="410546817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Desired outcomes</a:t>
            </a:r>
            <a:endParaRPr lang="en-US" b="1" dirty="0"/>
          </a:p>
        </p:txBody>
      </p:sp>
      <p:sp>
        <p:nvSpPr>
          <p:cNvPr id="3" name="Content Placeholder 2"/>
          <p:cNvSpPr>
            <a:spLocks noGrp="1"/>
          </p:cNvSpPr>
          <p:nvPr>
            <p:ph idx="1"/>
          </p:nvPr>
        </p:nvSpPr>
        <p:spPr/>
        <p:txBody>
          <a:bodyPr>
            <a:normAutofit lnSpcReduction="10000"/>
          </a:bodyPr>
          <a:lstStyle/>
          <a:p>
            <a:r>
              <a:rPr lang="en-US" dirty="0"/>
              <a:t>Identify innovative strategies and resources that will shape the practitioners’ guide</a:t>
            </a:r>
          </a:p>
          <a:p>
            <a:pPr lvl="0"/>
            <a:r>
              <a:rPr lang="en-US" dirty="0" smtClean="0"/>
              <a:t>Give </a:t>
            </a:r>
            <a:r>
              <a:rPr lang="en-US" dirty="0"/>
              <a:t>you all a chance to meet and learn from each other</a:t>
            </a:r>
          </a:p>
          <a:p>
            <a:r>
              <a:rPr lang="en-US" dirty="0" smtClean="0"/>
              <a:t>Raise </a:t>
            </a:r>
            <a:r>
              <a:rPr lang="en-US" dirty="0"/>
              <a:t>thorny issues and generate ideas for addressing </a:t>
            </a:r>
            <a:r>
              <a:rPr lang="en-US" dirty="0" smtClean="0"/>
              <a:t>them</a:t>
            </a:r>
            <a:endParaRPr lang="en-US" dirty="0"/>
          </a:p>
          <a:p>
            <a:r>
              <a:rPr lang="en-US" dirty="0" smtClean="0"/>
              <a:t>Success </a:t>
            </a:r>
            <a:r>
              <a:rPr lang="en-US" dirty="0"/>
              <a:t>is everyone leaving with an idea </a:t>
            </a:r>
            <a:r>
              <a:rPr lang="en-US" dirty="0" smtClean="0"/>
              <a:t>from </a:t>
            </a:r>
            <a:r>
              <a:rPr lang="en-US" dirty="0"/>
              <a:t>someone else here to </a:t>
            </a:r>
            <a:r>
              <a:rPr lang="en-US" dirty="0" smtClean="0"/>
              <a:t>cultivate </a:t>
            </a:r>
            <a:r>
              <a:rPr lang="en-US" dirty="0"/>
              <a:t>a stronger, better ecosystem in your own community</a:t>
            </a:r>
            <a:r>
              <a:rPr lang="en-US" dirty="0" smtClean="0"/>
              <a:t>.</a:t>
            </a:r>
            <a:endParaRPr lang="en-US" dirty="0"/>
          </a:p>
          <a:p>
            <a:endParaRPr lang="en-US" dirty="0"/>
          </a:p>
        </p:txBody>
      </p:sp>
    </p:spTree>
    <p:extLst>
      <p:ext uri="{BB962C8B-B14F-4D97-AF65-F5344CB8AC3E}">
        <p14:creationId xmlns:p14="http://schemas.microsoft.com/office/powerpoint/2010/main" val="201977371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Rules of engagement</a:t>
            </a:r>
            <a:endParaRPr lang="en-US" b="1" dirty="0"/>
          </a:p>
        </p:txBody>
      </p:sp>
      <p:sp>
        <p:nvSpPr>
          <p:cNvPr id="3" name="Content Placeholder 2"/>
          <p:cNvSpPr>
            <a:spLocks noGrp="1"/>
          </p:cNvSpPr>
          <p:nvPr>
            <p:ph idx="1"/>
          </p:nvPr>
        </p:nvSpPr>
        <p:spPr/>
        <p:txBody>
          <a:bodyPr>
            <a:normAutofit/>
          </a:bodyPr>
          <a:lstStyle/>
          <a:p>
            <a:pPr lvl="0"/>
            <a:r>
              <a:rPr lang="en-US" dirty="0" smtClean="0"/>
              <a:t>Be </a:t>
            </a:r>
            <a:r>
              <a:rPr lang="en-US" dirty="0"/>
              <a:t>Open Minded &amp; Learn</a:t>
            </a:r>
          </a:p>
          <a:p>
            <a:pPr lvl="0"/>
            <a:r>
              <a:rPr lang="en-US" dirty="0"/>
              <a:t>Be Present</a:t>
            </a:r>
          </a:p>
          <a:p>
            <a:pPr lvl="0"/>
            <a:r>
              <a:rPr lang="en-US" dirty="0"/>
              <a:t>Questions on Cards  – Clarification</a:t>
            </a:r>
          </a:p>
          <a:p>
            <a:pPr lvl="0"/>
            <a:r>
              <a:rPr lang="en-US" dirty="0"/>
              <a:t>Step </a:t>
            </a:r>
            <a:r>
              <a:rPr lang="en-US" dirty="0" smtClean="0"/>
              <a:t>Up</a:t>
            </a:r>
            <a:r>
              <a:rPr lang="en-US" dirty="0"/>
              <a:t>, </a:t>
            </a:r>
            <a:r>
              <a:rPr lang="en-US" dirty="0" smtClean="0"/>
              <a:t>Step Back</a:t>
            </a:r>
            <a:endParaRPr lang="en-US" dirty="0"/>
          </a:p>
          <a:p>
            <a:pPr lvl="0"/>
            <a:r>
              <a:rPr lang="en-US" dirty="0"/>
              <a:t>Advocate vs. Inquire</a:t>
            </a:r>
          </a:p>
          <a:p>
            <a:pPr lvl="0"/>
            <a:r>
              <a:rPr lang="en-US" dirty="0"/>
              <a:t>Be </a:t>
            </a:r>
            <a:r>
              <a:rPr lang="en-US" dirty="0" smtClean="0"/>
              <a:t>Candid</a:t>
            </a:r>
            <a:endParaRPr lang="en-US" dirty="0"/>
          </a:p>
          <a:p>
            <a:pPr lvl="0"/>
            <a:r>
              <a:rPr lang="en-US" dirty="0"/>
              <a:t>Don’t use your Acronyms </a:t>
            </a:r>
          </a:p>
        </p:txBody>
      </p:sp>
    </p:spTree>
    <p:extLst>
      <p:ext uri="{BB962C8B-B14F-4D97-AF65-F5344CB8AC3E}">
        <p14:creationId xmlns:p14="http://schemas.microsoft.com/office/powerpoint/2010/main" val="354144207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058" y="2108483"/>
            <a:ext cx="9209313" cy="1470025"/>
          </a:xfrm>
        </p:spPr>
        <p:txBody>
          <a:bodyPr>
            <a:normAutofit fontScale="90000"/>
          </a:bodyPr>
          <a:lstStyle/>
          <a:p>
            <a:pPr algn="ctr"/>
            <a:r>
              <a:rPr lang="en-US" sz="3600" b="1" dirty="0" smtClean="0"/>
              <a:t>STEM Funders Network (SFN)</a:t>
            </a:r>
            <a:br>
              <a:rPr lang="en-US" sz="3600" b="1" dirty="0" smtClean="0"/>
            </a:br>
            <a:r>
              <a:rPr lang="en-US" sz="3600" b="1" dirty="0" smtClean="0"/>
              <a:t>STEM </a:t>
            </a:r>
            <a:r>
              <a:rPr lang="en-US" sz="3600" b="1" dirty="0"/>
              <a:t>Ecosystem Cultivator </a:t>
            </a:r>
            <a:r>
              <a:rPr lang="en-US" sz="3600" b="1" dirty="0" smtClean="0"/>
              <a:t>Convening</a:t>
            </a:r>
            <a:br>
              <a:rPr lang="en-US" sz="3600" b="1" dirty="0" smtClean="0"/>
            </a:br>
            <a:r>
              <a:rPr lang="en-US" b="1" dirty="0" smtClean="0">
                <a:solidFill>
                  <a:srgbClr val="FF9900"/>
                </a:solidFill>
              </a:rPr>
              <a:t/>
            </a:r>
            <a:br>
              <a:rPr lang="en-US" b="1" dirty="0" smtClean="0">
                <a:solidFill>
                  <a:srgbClr val="FF9900"/>
                </a:solidFill>
              </a:rPr>
            </a:br>
            <a:r>
              <a:rPr lang="en-US" b="1" dirty="0" smtClean="0">
                <a:solidFill>
                  <a:srgbClr val="FF9900"/>
                </a:solidFill>
              </a:rPr>
              <a:t>Why Cultivate STEM Ecosystems?</a:t>
            </a:r>
            <a:r>
              <a:rPr lang="en-US" dirty="0"/>
              <a:t/>
            </a:r>
            <a:br>
              <a:rPr lang="en-US" dirty="0"/>
            </a:br>
            <a:r>
              <a:rPr lang="en-US" dirty="0"/>
              <a:t/>
            </a:r>
            <a:br>
              <a:rPr lang="en-US" dirty="0"/>
            </a:br>
            <a:r>
              <a:rPr lang="en-US" sz="2700" b="1" dirty="0"/>
              <a:t>November 3 – 4, </a:t>
            </a:r>
            <a:r>
              <a:rPr lang="en-US" sz="2700" b="1" dirty="0" smtClean="0"/>
              <a:t>2014</a:t>
            </a:r>
            <a:br>
              <a:rPr lang="en-US" sz="2700" b="1" dirty="0" smtClean="0"/>
            </a:br>
            <a:r>
              <a:rPr lang="en-US" sz="2700" b="1" dirty="0" smtClean="0"/>
              <a:t>Chicago O’Hare Marriott</a:t>
            </a:r>
            <a:br>
              <a:rPr lang="en-US" sz="2700" b="1" dirty="0" smtClean="0"/>
            </a:br>
            <a:r>
              <a:rPr lang="en-US" sz="2700" b="1" dirty="0"/>
              <a:t/>
            </a:r>
            <a:br>
              <a:rPr lang="en-US" sz="2700" b="1" dirty="0"/>
            </a:br>
            <a:r>
              <a:rPr lang="en-US" sz="2000" b="1" dirty="0" smtClean="0"/>
              <a:t>Jan Morrison</a:t>
            </a:r>
            <a:br>
              <a:rPr lang="en-US" sz="2000" b="1" dirty="0" smtClean="0"/>
            </a:br>
            <a:r>
              <a:rPr lang="en-US" sz="2000" b="1" dirty="0" smtClean="0"/>
              <a:t>President and CEO TIES</a:t>
            </a:r>
            <a:br>
              <a:rPr lang="en-US" sz="2000" b="1" dirty="0" smtClean="0"/>
            </a:br>
            <a:r>
              <a:rPr lang="en-US" sz="2000" b="1" dirty="0" smtClean="0"/>
              <a:t>Director of Staff, SFN </a:t>
            </a:r>
            <a:r>
              <a:rPr lang="en-US" b="1" dirty="0" smtClean="0"/>
              <a:t/>
            </a:r>
            <a:br>
              <a:rPr lang="en-US" b="1" dirty="0" smtClean="0"/>
            </a:br>
            <a:endParaRPr lang="en-US" dirty="0"/>
          </a:p>
        </p:txBody>
      </p:sp>
    </p:spTree>
    <p:extLst>
      <p:ext uri="{BB962C8B-B14F-4D97-AF65-F5344CB8AC3E}">
        <p14:creationId xmlns:p14="http://schemas.microsoft.com/office/powerpoint/2010/main" val="79428369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6829" y="1632857"/>
            <a:ext cx="8753660" cy="3789046"/>
          </a:xfrm>
        </p:spPr>
        <p:txBody>
          <a:bodyPr/>
          <a:lstStyle/>
          <a:p>
            <a:pPr marL="0" indent="0">
              <a:buNone/>
            </a:pPr>
            <a:r>
              <a:rPr lang="en-US" sz="1200" dirty="0"/>
              <a:t> </a:t>
            </a:r>
          </a:p>
          <a:p>
            <a:pPr marL="0" indent="0">
              <a:buNone/>
            </a:pPr>
            <a:endParaRPr lang="en-US" sz="2000" dirty="0"/>
          </a:p>
          <a:p>
            <a:pPr marL="0" indent="0">
              <a:buNone/>
            </a:pPr>
            <a:r>
              <a:rPr lang="en-US" dirty="0"/>
              <a:t> </a:t>
            </a:r>
          </a:p>
          <a:p>
            <a:pPr marL="0" indent="0">
              <a:buNone/>
            </a:pPr>
            <a:endParaRPr lang="en-US" dirty="0"/>
          </a:p>
        </p:txBody>
      </p:sp>
      <p:sp>
        <p:nvSpPr>
          <p:cNvPr id="3" name="TextBox 2"/>
          <p:cNvSpPr txBox="1"/>
          <p:nvPr/>
        </p:nvSpPr>
        <p:spPr>
          <a:xfrm>
            <a:off x="185058" y="1502229"/>
            <a:ext cx="8262256" cy="707886"/>
          </a:xfrm>
          <a:prstGeom prst="rect">
            <a:avLst/>
          </a:prstGeom>
          <a:noFill/>
        </p:spPr>
        <p:txBody>
          <a:bodyPr wrap="square" rtlCol="0">
            <a:spAutoFit/>
          </a:bodyPr>
          <a:lstStyle/>
          <a:p>
            <a:pPr algn="ctr"/>
            <a:r>
              <a:rPr lang="en-US" sz="4000" dirty="0" smtClean="0">
                <a:latin typeface="Georgia" panose="02040502050405020303" pitchFamily="18" charset="0"/>
              </a:rPr>
              <a:t>STEM is </a:t>
            </a:r>
            <a:r>
              <a:rPr lang="en-US" sz="4000" i="1" dirty="0" smtClean="0">
                <a:latin typeface="Georgia" panose="02040502050405020303" pitchFamily="18" charset="0"/>
              </a:rPr>
              <a:t>Everywhere</a:t>
            </a:r>
            <a:endParaRPr lang="en-US" sz="4000" i="1" dirty="0">
              <a:latin typeface="Georgia" panose="02040502050405020303" pitchFamily="18" charset="0"/>
            </a:endParaRPr>
          </a:p>
        </p:txBody>
      </p:sp>
      <p:pic>
        <p:nvPicPr>
          <p:cNvPr id="4" name="Picture 3" descr="http://shineafterschool.com/wp-content/themes/LCC-Shine-V1/images/LCC-Shine-Logo.png"/>
          <p:cNvPicPr/>
          <p:nvPr/>
        </p:nvPicPr>
        <p:blipFill>
          <a:blip r:embed="rId3">
            <a:extLst>
              <a:ext uri="{28A0092B-C50C-407E-A947-70E740481C1C}">
                <a14:useLocalDpi xmlns:a14="http://schemas.microsoft.com/office/drawing/2010/main" val="0"/>
              </a:ext>
            </a:extLst>
          </a:blip>
          <a:srcRect/>
          <a:stretch>
            <a:fillRect/>
          </a:stretch>
        </p:blipFill>
        <p:spPr bwMode="auto">
          <a:xfrm>
            <a:off x="76880" y="2620055"/>
            <a:ext cx="5419725" cy="1400175"/>
          </a:xfrm>
          <a:prstGeom prst="rect">
            <a:avLst/>
          </a:prstGeom>
          <a:noFill/>
          <a:ln>
            <a:noFill/>
          </a:ln>
        </p:spPr>
      </p:pic>
      <p:pic>
        <p:nvPicPr>
          <p:cNvPr id="5" name="Picture 4" descr="http://www.statewideafterschoolnetworks.net/system/files/CAN%2013-14_0.png"/>
          <p:cNvPicPr/>
          <p:nvPr/>
        </p:nvPicPr>
        <p:blipFill>
          <a:blip r:embed="rId4">
            <a:extLst>
              <a:ext uri="{28A0092B-C50C-407E-A947-70E740481C1C}">
                <a14:useLocalDpi xmlns:a14="http://schemas.microsoft.com/office/drawing/2010/main" val="0"/>
              </a:ext>
            </a:extLst>
          </a:blip>
          <a:srcRect/>
          <a:stretch>
            <a:fillRect/>
          </a:stretch>
        </p:blipFill>
        <p:spPr bwMode="auto">
          <a:xfrm>
            <a:off x="6204673" y="2210115"/>
            <a:ext cx="2342158" cy="3638550"/>
          </a:xfrm>
          <a:prstGeom prst="rect">
            <a:avLst/>
          </a:prstGeom>
          <a:noFill/>
          <a:ln>
            <a:noFill/>
          </a:ln>
        </p:spPr>
      </p:pic>
      <p:pic>
        <p:nvPicPr>
          <p:cNvPr id="6" name="Picture 5" descr="http://cdn.evbuc.com/images/6835945/26419648979/1/logo.png"/>
          <p:cNvPicPr/>
          <p:nvPr/>
        </p:nvPicPr>
        <p:blipFill>
          <a:blip r:embed="rId5">
            <a:extLst>
              <a:ext uri="{28A0092B-C50C-407E-A947-70E740481C1C}">
                <a14:useLocalDpi xmlns:a14="http://schemas.microsoft.com/office/drawing/2010/main" val="0"/>
              </a:ext>
            </a:extLst>
          </a:blip>
          <a:srcRect/>
          <a:stretch>
            <a:fillRect/>
          </a:stretch>
        </p:blipFill>
        <p:spPr bwMode="auto">
          <a:xfrm>
            <a:off x="1313180" y="4335236"/>
            <a:ext cx="2555240" cy="2457450"/>
          </a:xfrm>
          <a:prstGeom prst="rect">
            <a:avLst/>
          </a:prstGeom>
          <a:noFill/>
          <a:ln>
            <a:noFill/>
          </a:ln>
        </p:spPr>
      </p:pic>
    </p:spTree>
    <p:extLst>
      <p:ext uri="{BB962C8B-B14F-4D97-AF65-F5344CB8AC3E}">
        <p14:creationId xmlns:p14="http://schemas.microsoft.com/office/powerpoint/2010/main" val="40146100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6829" y="1632857"/>
            <a:ext cx="8753660" cy="3789046"/>
          </a:xfrm>
        </p:spPr>
        <p:txBody>
          <a:bodyPr/>
          <a:lstStyle/>
          <a:p>
            <a:pPr marL="0" indent="0">
              <a:buNone/>
            </a:pPr>
            <a:r>
              <a:rPr lang="en-US" sz="1200" dirty="0"/>
              <a:t> </a:t>
            </a:r>
          </a:p>
          <a:p>
            <a:pPr marL="0" indent="0">
              <a:buNone/>
            </a:pPr>
            <a:endParaRPr lang="en-US" sz="2000" dirty="0"/>
          </a:p>
          <a:p>
            <a:pPr marL="0" indent="0">
              <a:buNone/>
            </a:pPr>
            <a:r>
              <a:rPr lang="en-US" dirty="0"/>
              <a:t> </a:t>
            </a:r>
          </a:p>
          <a:p>
            <a:pPr marL="0" indent="0">
              <a:buNone/>
            </a:pPr>
            <a:endParaRPr lang="en-US" dirty="0"/>
          </a:p>
        </p:txBody>
      </p:sp>
      <p:sp>
        <p:nvSpPr>
          <p:cNvPr id="3" name="TextBox 2"/>
          <p:cNvSpPr txBox="1"/>
          <p:nvPr/>
        </p:nvSpPr>
        <p:spPr>
          <a:xfrm>
            <a:off x="185058" y="1502229"/>
            <a:ext cx="8262256" cy="1323439"/>
          </a:xfrm>
          <a:prstGeom prst="rect">
            <a:avLst/>
          </a:prstGeom>
          <a:noFill/>
        </p:spPr>
        <p:txBody>
          <a:bodyPr wrap="square" rtlCol="0">
            <a:spAutoFit/>
          </a:bodyPr>
          <a:lstStyle/>
          <a:p>
            <a:pPr algn="ctr"/>
            <a:r>
              <a:rPr lang="en-US" sz="4000" i="1" dirty="0" smtClean="0">
                <a:latin typeface="Georgia" panose="02040502050405020303" pitchFamily="18" charset="0"/>
              </a:rPr>
              <a:t>Collaboration</a:t>
            </a:r>
            <a:r>
              <a:rPr lang="en-US" sz="4000" dirty="0" smtClean="0">
                <a:latin typeface="Georgia" panose="02040502050405020303" pitchFamily="18" charset="0"/>
              </a:rPr>
              <a:t> is the fuel for Ecosystems</a:t>
            </a:r>
            <a:endParaRPr lang="en-US" sz="4000" dirty="0">
              <a:latin typeface="Georgia" panose="02040502050405020303" pitchFamily="18" charset="0"/>
            </a:endParaRPr>
          </a:p>
        </p:txBody>
      </p:sp>
      <p:pic>
        <p:nvPicPr>
          <p:cNvPr id="7" name="Picture 6" descr="http://bostonbeyond.org/wp-content/uploads/2014/03/actfrontslider.png"/>
          <p:cNvPicPr/>
          <p:nvPr/>
        </p:nvPicPr>
        <p:blipFill>
          <a:blip r:embed="rId3">
            <a:extLst>
              <a:ext uri="{28A0092B-C50C-407E-A947-70E740481C1C}">
                <a14:useLocalDpi xmlns:a14="http://schemas.microsoft.com/office/drawing/2010/main" val="0"/>
              </a:ext>
            </a:extLst>
          </a:blip>
          <a:srcRect/>
          <a:stretch>
            <a:fillRect/>
          </a:stretch>
        </p:blipFill>
        <p:spPr bwMode="auto">
          <a:xfrm>
            <a:off x="3080658" y="2982685"/>
            <a:ext cx="5943600" cy="2319655"/>
          </a:xfrm>
          <a:prstGeom prst="rect">
            <a:avLst/>
          </a:prstGeom>
          <a:noFill/>
          <a:ln>
            <a:noFill/>
          </a:ln>
        </p:spPr>
      </p:pic>
      <p:pic>
        <p:nvPicPr>
          <p:cNvPr id="8" name="Picture 7" descr="http://webs.purduecal.edu/istem/files/2013/10/hdr_one.jpg"/>
          <p:cNvPicPr/>
          <p:nvPr/>
        </p:nvPicPr>
        <p:blipFill>
          <a:blip r:embed="rId4">
            <a:extLst>
              <a:ext uri="{28A0092B-C50C-407E-A947-70E740481C1C}">
                <a14:useLocalDpi xmlns:a14="http://schemas.microsoft.com/office/drawing/2010/main" val="0"/>
              </a:ext>
            </a:extLst>
          </a:blip>
          <a:srcRect/>
          <a:stretch>
            <a:fillRect/>
          </a:stretch>
        </p:blipFill>
        <p:spPr bwMode="auto">
          <a:xfrm>
            <a:off x="-108858" y="4654640"/>
            <a:ext cx="5617029" cy="1905000"/>
          </a:xfrm>
          <a:prstGeom prst="rect">
            <a:avLst/>
          </a:prstGeom>
          <a:noFill/>
          <a:ln>
            <a:noFill/>
          </a:ln>
        </p:spPr>
      </p:pic>
      <p:pic>
        <p:nvPicPr>
          <p:cNvPr id="9" name="Picture 8" descr="https://evbdn.eventbrite.com/s3-s3/eventlogos/5572063/thinktogetherlogoslider.png"/>
          <p:cNvPicPr/>
          <p:nvPr/>
        </p:nvPicPr>
        <p:blipFill>
          <a:blip r:embed="rId5">
            <a:extLst>
              <a:ext uri="{28A0092B-C50C-407E-A947-70E740481C1C}">
                <a14:useLocalDpi xmlns:a14="http://schemas.microsoft.com/office/drawing/2010/main" val="0"/>
              </a:ext>
            </a:extLst>
          </a:blip>
          <a:srcRect/>
          <a:stretch>
            <a:fillRect/>
          </a:stretch>
        </p:blipFill>
        <p:spPr bwMode="auto">
          <a:xfrm>
            <a:off x="-206829" y="2196605"/>
            <a:ext cx="3409950" cy="2190750"/>
          </a:xfrm>
          <a:prstGeom prst="rect">
            <a:avLst/>
          </a:prstGeom>
          <a:noFill/>
          <a:ln>
            <a:noFill/>
          </a:ln>
        </p:spPr>
      </p:pic>
      <p:sp>
        <p:nvSpPr>
          <p:cNvPr id="10" name="TextBox 9"/>
          <p:cNvSpPr txBox="1"/>
          <p:nvPr/>
        </p:nvSpPr>
        <p:spPr>
          <a:xfrm>
            <a:off x="5508172" y="5421904"/>
            <a:ext cx="3940628" cy="646331"/>
          </a:xfrm>
          <a:prstGeom prst="rect">
            <a:avLst/>
          </a:prstGeom>
          <a:noFill/>
        </p:spPr>
        <p:txBody>
          <a:bodyPr wrap="square" rtlCol="0">
            <a:spAutoFit/>
          </a:bodyPr>
          <a:lstStyle/>
          <a:p>
            <a:pPr algn="ctr"/>
            <a:r>
              <a:rPr lang="en-US" b="1" dirty="0" smtClean="0">
                <a:latin typeface="Georgia" panose="02040502050405020303" pitchFamily="18" charset="0"/>
              </a:rPr>
              <a:t>Being connected is far superior to not being connected!!</a:t>
            </a:r>
            <a:endParaRPr lang="en-US" b="1" dirty="0">
              <a:latin typeface="Georgia" panose="02040502050405020303" pitchFamily="18" charset="0"/>
            </a:endParaRPr>
          </a:p>
        </p:txBody>
      </p:sp>
    </p:spTree>
    <p:extLst>
      <p:ext uri="{BB962C8B-B14F-4D97-AF65-F5344CB8AC3E}">
        <p14:creationId xmlns:p14="http://schemas.microsoft.com/office/powerpoint/2010/main" val="33857905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Final_STEM School Design Word template-inside.ai"/>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5113" y="0"/>
            <a:ext cx="53482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590550" y="550863"/>
            <a:ext cx="7954963" cy="594677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rgbClr val="6A7AC1"/>
                </a:solidFill>
              </a:rPr>
              <a:t>Collaboration is not a natural act.</a:t>
            </a:r>
          </a:p>
        </p:txBody>
      </p:sp>
      <p:pic>
        <p:nvPicPr>
          <p:cNvPr id="22532" name="Picture 8" descr="Final TIES logo.eps"/>
          <p:cNvPicPr>
            <a:picLocks noChangeAspect="1"/>
          </p:cNvPicPr>
          <p:nvPr/>
        </p:nvPicPr>
        <p:blipFill>
          <a:blip r:embed="rId4">
            <a:extLst>
              <a:ext uri="{28A0092B-C50C-407E-A947-70E740481C1C}">
                <a14:useLocalDpi xmlns:a14="http://schemas.microsoft.com/office/drawing/2010/main" val="0"/>
              </a:ext>
            </a:extLst>
          </a:blip>
          <a:srcRect l="13420" t="26791" r="7619" b="29807"/>
          <a:stretch>
            <a:fillRect/>
          </a:stretch>
        </p:blipFill>
        <p:spPr bwMode="auto">
          <a:xfrm>
            <a:off x="4056063" y="5916613"/>
            <a:ext cx="11223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95300" y="728663"/>
            <a:ext cx="7707313" cy="3632200"/>
          </a:xfrm>
          <a:prstGeom prst="rect">
            <a:avLst/>
          </a:prstGeom>
          <a:noFill/>
        </p:spPr>
        <p:txBody>
          <a:bodyPr>
            <a:spAutoFit/>
          </a:bodyPr>
          <a:lstStyle/>
          <a:p>
            <a:pPr lvl="1" algn="ctr">
              <a:defRPr/>
            </a:pPr>
            <a:endParaRPr lang="en-US" sz="2400" b="1" dirty="0">
              <a:latin typeface="Arial" charset="0"/>
              <a:cs typeface="Arial" charset="0"/>
            </a:endParaRPr>
          </a:p>
          <a:p>
            <a:pPr lvl="1">
              <a:defRPr/>
            </a:pPr>
            <a:r>
              <a:rPr lang="en-US" sz="2400" b="1" dirty="0">
                <a:latin typeface="Arial" charset="0"/>
                <a:cs typeface="Arial" charset="0"/>
              </a:rPr>
              <a:t>				</a:t>
            </a:r>
            <a:endParaRPr lang="en-US" sz="2400" b="1" i="1" dirty="0">
              <a:latin typeface="Arial" charset="0"/>
              <a:cs typeface="Arial" charset="0"/>
            </a:endParaRPr>
          </a:p>
          <a:p>
            <a:pPr lvl="1">
              <a:defRPr/>
            </a:pPr>
            <a:endParaRPr lang="en-US" sz="2000" b="1" i="1" dirty="0">
              <a:latin typeface="Arial" charset="0"/>
              <a:cs typeface="Arial" charset="0"/>
            </a:endParaRPr>
          </a:p>
          <a:p>
            <a:pPr lvl="1" algn="ctr">
              <a:defRPr/>
            </a:pPr>
            <a:endParaRPr lang="en-US" sz="2000" b="1" i="1" dirty="0">
              <a:solidFill>
                <a:srgbClr val="0033CC"/>
              </a:solidFill>
              <a:latin typeface="Arial" charset="0"/>
              <a:cs typeface="Arial" charset="0"/>
            </a:endParaRPr>
          </a:p>
          <a:p>
            <a:pPr lvl="1" algn="ctr">
              <a:defRPr/>
            </a:pPr>
            <a:endParaRPr lang="en-US" sz="2000" b="1" i="1" dirty="0">
              <a:solidFill>
                <a:srgbClr val="0033CC"/>
              </a:solidFill>
              <a:latin typeface="Arial" charset="0"/>
              <a:cs typeface="Arial" charset="0"/>
            </a:endParaRPr>
          </a:p>
          <a:p>
            <a:pPr lvl="1">
              <a:defRPr/>
            </a:pPr>
            <a:endParaRPr lang="en-US" sz="2400" b="1" dirty="0">
              <a:latin typeface="Arial" charset="0"/>
              <a:cs typeface="Arial" charset="0"/>
            </a:endParaRPr>
          </a:p>
          <a:p>
            <a:pPr lvl="1">
              <a:defRPr/>
            </a:pPr>
            <a:endParaRPr lang="en-US" sz="2400" b="1" dirty="0">
              <a:latin typeface="Arial" charset="0"/>
              <a:cs typeface="Arial" charset="0"/>
            </a:endParaRPr>
          </a:p>
          <a:p>
            <a:pPr>
              <a:defRPr/>
            </a:pPr>
            <a:r>
              <a:rPr lang="en-US" dirty="0">
                <a:latin typeface="Arial" charset="0"/>
                <a:cs typeface="Arial" charset="0"/>
              </a:rPr>
              <a:t> </a:t>
            </a:r>
            <a:endParaRPr lang="en-US" sz="2800" dirty="0">
              <a:latin typeface="Arial" charset="0"/>
              <a:cs typeface="Arial" charset="0"/>
            </a:endParaRPr>
          </a:p>
          <a:p>
            <a:pPr>
              <a:defRPr/>
            </a:pPr>
            <a:r>
              <a:rPr lang="en-US" sz="1600" dirty="0">
                <a:latin typeface="Arial" charset="0"/>
                <a:cs typeface="Arial" charset="0"/>
              </a:rPr>
              <a:t> </a:t>
            </a:r>
          </a:p>
          <a:p>
            <a:pPr>
              <a:defRPr/>
            </a:pPr>
            <a:r>
              <a:rPr lang="en-US" sz="1600" dirty="0">
                <a:latin typeface="Arial" charset="0"/>
                <a:cs typeface="Arial" charset="0"/>
              </a:rPr>
              <a:t>.</a:t>
            </a:r>
          </a:p>
          <a:p>
            <a:pPr marL="171450" indent="-171450">
              <a:lnSpc>
                <a:spcPct val="150000"/>
              </a:lnSpc>
              <a:buFont typeface="Arial"/>
              <a:buChar char="•"/>
              <a:defRPr/>
            </a:pPr>
            <a:endParaRPr lang="en-US" sz="1600" dirty="0">
              <a:latin typeface="Arial" charset="0"/>
              <a:cs typeface="Arial" charset="0"/>
            </a:endParaRPr>
          </a:p>
        </p:txBody>
      </p:sp>
      <p:pic>
        <p:nvPicPr>
          <p:cNvPr id="22534" name="Picture 6" descr="teamwork"/>
          <p:cNvPicPr>
            <a:picLocks noGrp="1" noChangeAspect="1" noChangeArrowheads="1"/>
          </p:cNvPicPr>
          <p:nvPr>
            <p:ph idx="1"/>
          </p:nvPr>
        </p:nvPicPr>
        <p:blipFill>
          <a:blip r:embed="rId5">
            <a:lum bright="-6000" contrast="18000"/>
            <a:extLst>
              <a:ext uri="{28A0092B-C50C-407E-A947-70E740481C1C}">
                <a14:useLocalDpi xmlns:a14="http://schemas.microsoft.com/office/drawing/2010/main" val="0"/>
              </a:ext>
            </a:extLst>
          </a:blip>
          <a:srcRect/>
          <a:stretch>
            <a:fillRect/>
          </a:stretch>
        </p:blipFill>
        <p:spPr>
          <a:xfrm>
            <a:off x="2333625" y="1228725"/>
            <a:ext cx="4448175" cy="4152900"/>
          </a:xfrm>
          <a:ln w="76200">
            <a:solidFill>
              <a:srgbClr val="777777"/>
            </a:solidFill>
            <a:miter lim="800000"/>
            <a:headEnd/>
            <a:tailEnd/>
          </a:ln>
        </p:spPr>
      </p:pic>
      <p:sp>
        <p:nvSpPr>
          <p:cNvPr id="22535" name="TextBox 10"/>
          <p:cNvSpPr txBox="1">
            <a:spLocks noChangeArrowheads="1"/>
          </p:cNvSpPr>
          <p:nvPr/>
        </p:nvSpPr>
        <p:spPr bwMode="auto">
          <a:xfrm>
            <a:off x="1371600" y="728663"/>
            <a:ext cx="60007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dirty="0">
                <a:solidFill>
                  <a:srgbClr val="0033CC"/>
                </a:solidFill>
                <a:latin typeface="Georgia" pitchFamily="18" charset="0"/>
                <a:ea typeface="ＭＳ Ｐゴシック" pitchFamily="34" charset="-128"/>
              </a:rPr>
              <a:t>Collaboration is not a natural act…</a:t>
            </a:r>
          </a:p>
          <a:p>
            <a:pPr eaLnBrk="1" hangingPunct="1">
              <a:spcBef>
                <a:spcPct val="0"/>
              </a:spcBef>
              <a:buFontTx/>
              <a:buNone/>
            </a:pPr>
            <a:endParaRPr lang="en-US" altLang="en-US" sz="1800" dirty="0">
              <a:latin typeface="Arial" pitchFamily="34" charset="0"/>
              <a:ea typeface="ＭＳ Ｐゴシック" pitchFamily="34" charset="-128"/>
            </a:endParaRPr>
          </a:p>
        </p:txBody>
      </p:sp>
      <p:sp>
        <p:nvSpPr>
          <p:cNvPr id="22536" name="TextBox 11"/>
          <p:cNvSpPr txBox="1">
            <a:spLocks noChangeArrowheads="1"/>
          </p:cNvSpPr>
          <p:nvPr/>
        </p:nvSpPr>
        <p:spPr bwMode="auto">
          <a:xfrm>
            <a:off x="1924050" y="5505450"/>
            <a:ext cx="54483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dirty="0">
                <a:solidFill>
                  <a:srgbClr val="0033CC"/>
                </a:solidFill>
                <a:latin typeface="Georgia" pitchFamily="18" charset="0"/>
                <a:ea typeface="ＭＳ Ｐゴシック" pitchFamily="34" charset="-128"/>
              </a:rPr>
              <a:t>Enlightened self-interest is!!</a:t>
            </a:r>
          </a:p>
          <a:p>
            <a:pPr eaLnBrk="1" hangingPunct="1">
              <a:spcBef>
                <a:spcPct val="0"/>
              </a:spcBef>
              <a:buFontTx/>
              <a:buNone/>
            </a:pPr>
            <a:endParaRPr lang="en-US" altLang="en-US" sz="1800" dirty="0">
              <a:latin typeface="Arial" pitchFamily="34" charset="0"/>
              <a:ea typeface="ＭＳ Ｐゴシック" pitchFamily="34" charset="-128"/>
            </a:endParaRPr>
          </a:p>
        </p:txBody>
      </p:sp>
    </p:spTree>
    <p:extLst>
      <p:ext uri="{BB962C8B-B14F-4D97-AF65-F5344CB8AC3E}">
        <p14:creationId xmlns:p14="http://schemas.microsoft.com/office/powerpoint/2010/main" val="416637202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2501</TotalTime>
  <Words>1871</Words>
  <Application>Microsoft Macintosh PowerPoint</Application>
  <PresentationFormat>On-screen Show (4:3)</PresentationFormat>
  <Paragraphs>253</Paragraphs>
  <Slides>32</Slides>
  <Notes>32</Notes>
  <HiddenSlides>0</HiddenSlides>
  <MMClips>1</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Office Theme</vt:lpstr>
      <vt:lpstr>1_Office Theme</vt:lpstr>
      <vt:lpstr>Ecosystem Cultivators Convening       November 4, 2014   Thanks to the Noyce Foundation  Samueli Foundation  Schusterman Foundation  and STEM Funders Network </vt:lpstr>
      <vt:lpstr>PowerPoint Presentation</vt:lpstr>
      <vt:lpstr>Agenda</vt:lpstr>
      <vt:lpstr>Desired outcomes</vt:lpstr>
      <vt:lpstr>Rules of engagement</vt:lpstr>
      <vt:lpstr>STEM Funders Network (SFN) STEM Ecosystem Cultivator Convening  Why Cultivate STEM Ecosystems?  November 3 – 4, 2014 Chicago O’Hare Marriott  Jan Morrison President and CEO TIES Director of Staff, SFN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STEM Learning Ecosystems:  A Working Definition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Steps</vt:lpstr>
      <vt:lpstr>Ecosystem Team Activity</vt:lpstr>
      <vt:lpstr>Table discussions</vt:lpstr>
      <vt:lpstr>Learning Rounds</vt:lpstr>
      <vt:lpstr>Data, Assessment and Evaluation Panel</vt:lpstr>
      <vt:lpstr>Sector-Based Working Groups</vt:lpstr>
      <vt:lpstr>What issues from other sectors resonate with you?</vt:lpstr>
      <vt:lpstr>Scale, Depth and Sustainability Panel</vt:lpstr>
      <vt:lpstr>End of Day Reflection </vt:lpstr>
      <vt:lpstr>PowerPoint Presentation</vt:lpstr>
    </vt:vector>
  </TitlesOfParts>
  <Company>Indigo Strategies LLC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Rosen</dc:creator>
  <cp:lastModifiedBy>Stephanie Doctrow</cp:lastModifiedBy>
  <cp:revision>103</cp:revision>
  <dcterms:created xsi:type="dcterms:W3CDTF">2013-12-19T14:44:12Z</dcterms:created>
  <dcterms:modified xsi:type="dcterms:W3CDTF">2015-06-03T18:32:58Z</dcterms:modified>
</cp:coreProperties>
</file>